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5"/>
  </p:notesMasterIdLst>
  <p:sldIdLst>
    <p:sldId id="265" r:id="rId2"/>
    <p:sldId id="292" r:id="rId3"/>
    <p:sldId id="293" r:id="rId4"/>
    <p:sldId id="294" r:id="rId5"/>
    <p:sldId id="315" r:id="rId6"/>
    <p:sldId id="296" r:id="rId7"/>
    <p:sldId id="297" r:id="rId8"/>
    <p:sldId id="298" r:id="rId9"/>
    <p:sldId id="301" r:id="rId10"/>
    <p:sldId id="302" r:id="rId11"/>
    <p:sldId id="303" r:id="rId12"/>
    <p:sldId id="304" r:id="rId13"/>
    <p:sldId id="305" r:id="rId14"/>
    <p:sldId id="317" r:id="rId15"/>
    <p:sldId id="307" r:id="rId16"/>
    <p:sldId id="308" r:id="rId17"/>
    <p:sldId id="316" r:id="rId18"/>
    <p:sldId id="310" r:id="rId19"/>
    <p:sldId id="311" r:id="rId20"/>
    <p:sldId id="312" r:id="rId21"/>
    <p:sldId id="313" r:id="rId22"/>
    <p:sldId id="314" r:id="rId23"/>
    <p:sldId id="306" r:id="rId24"/>
  </p:sldIdLst>
  <p:sldSz cx="12192000" cy="6858000"/>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6" autoAdjust="0"/>
    <p:restoredTop sz="94660"/>
  </p:normalViewPr>
  <p:slideViewPr>
    <p:cSldViewPr snapToGrid="0">
      <p:cViewPr varScale="1">
        <p:scale>
          <a:sx n="74" d="100"/>
          <a:sy n="74" d="100"/>
        </p:scale>
        <p:origin x="-498"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0802C6-823F-40AA-84F2-2E086D934B66}" type="datetimeFigureOut">
              <a:rPr lang="es-ES" smtClean="0"/>
              <a:t>07/12/2020</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B4B9EB-19D6-4650-9FAA-9334DA396EDE}" type="slidenum">
              <a:rPr lang="es-ES" smtClean="0"/>
              <a:t>‹Nº›</a:t>
            </a:fld>
            <a:endParaRPr lang="es-ES"/>
          </a:p>
        </p:txBody>
      </p:sp>
    </p:spTree>
    <p:extLst>
      <p:ext uri="{BB962C8B-B14F-4D97-AF65-F5344CB8AC3E}">
        <p14:creationId xmlns:p14="http://schemas.microsoft.com/office/powerpoint/2010/main" val="230846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F486CAEE-9EC1-400E-8970-253172CE4B55}" type="datetimeFigureOut">
              <a:rPr lang="es-ES_tradnl" smtClean="0"/>
              <a:t>07/12/2020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D96CDAE1-B6A4-4CFF-BAE5-D9393E16FE4F}" type="slidenum">
              <a:rPr lang="es-ES_tradnl" smtClean="0"/>
              <a:t>‹Nº›</a:t>
            </a:fld>
            <a:endParaRPr lang="es-ES_tradnl"/>
          </a:p>
        </p:txBody>
      </p:sp>
    </p:spTree>
    <p:extLst>
      <p:ext uri="{BB962C8B-B14F-4D97-AF65-F5344CB8AC3E}">
        <p14:creationId xmlns:p14="http://schemas.microsoft.com/office/powerpoint/2010/main" val="1923206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486CAEE-9EC1-400E-8970-253172CE4B55}" type="datetimeFigureOut">
              <a:rPr lang="es-ES_tradnl" smtClean="0"/>
              <a:t>07/12/2020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D96CDAE1-B6A4-4CFF-BAE5-D9393E16FE4F}" type="slidenum">
              <a:rPr lang="es-ES_tradnl" smtClean="0"/>
              <a:t>‹Nº›</a:t>
            </a:fld>
            <a:endParaRPr lang="es-ES_tradnl"/>
          </a:p>
        </p:txBody>
      </p:sp>
    </p:spTree>
    <p:extLst>
      <p:ext uri="{BB962C8B-B14F-4D97-AF65-F5344CB8AC3E}">
        <p14:creationId xmlns:p14="http://schemas.microsoft.com/office/powerpoint/2010/main" val="627279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486CAEE-9EC1-400E-8970-253172CE4B55}" type="datetimeFigureOut">
              <a:rPr lang="es-ES_tradnl" smtClean="0"/>
              <a:t>07/12/2020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D96CDAE1-B6A4-4CFF-BAE5-D9393E16FE4F}" type="slidenum">
              <a:rPr lang="es-ES_tradnl" smtClean="0"/>
              <a:t>‹Nº›</a:t>
            </a:fld>
            <a:endParaRPr lang="es-ES_tradnl"/>
          </a:p>
        </p:txBody>
      </p:sp>
    </p:spTree>
    <p:extLst>
      <p:ext uri="{BB962C8B-B14F-4D97-AF65-F5344CB8AC3E}">
        <p14:creationId xmlns:p14="http://schemas.microsoft.com/office/powerpoint/2010/main" val="3289379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486CAEE-9EC1-400E-8970-253172CE4B55}" type="datetimeFigureOut">
              <a:rPr lang="es-ES_tradnl" smtClean="0"/>
              <a:t>07/12/2020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D96CDAE1-B6A4-4CFF-BAE5-D9393E16FE4F}" type="slidenum">
              <a:rPr lang="es-ES_tradnl" smtClean="0"/>
              <a:t>‹Nº›</a:t>
            </a:fld>
            <a:endParaRPr lang="es-ES_tradnl"/>
          </a:p>
        </p:txBody>
      </p:sp>
    </p:spTree>
    <p:extLst>
      <p:ext uri="{BB962C8B-B14F-4D97-AF65-F5344CB8AC3E}">
        <p14:creationId xmlns:p14="http://schemas.microsoft.com/office/powerpoint/2010/main" val="1285356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F486CAEE-9EC1-400E-8970-253172CE4B55}" type="datetimeFigureOut">
              <a:rPr lang="es-ES_tradnl" smtClean="0"/>
              <a:t>07/12/2020</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D96CDAE1-B6A4-4CFF-BAE5-D9393E16FE4F}" type="slidenum">
              <a:rPr lang="es-ES_tradnl" smtClean="0"/>
              <a:t>‹Nº›</a:t>
            </a:fld>
            <a:endParaRPr lang="es-ES_tradnl"/>
          </a:p>
        </p:txBody>
      </p:sp>
    </p:spTree>
    <p:extLst>
      <p:ext uri="{BB962C8B-B14F-4D97-AF65-F5344CB8AC3E}">
        <p14:creationId xmlns:p14="http://schemas.microsoft.com/office/powerpoint/2010/main" val="2601451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F486CAEE-9EC1-400E-8970-253172CE4B55}" type="datetimeFigureOut">
              <a:rPr lang="es-ES_tradnl" smtClean="0"/>
              <a:t>07/12/2020</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D96CDAE1-B6A4-4CFF-BAE5-D9393E16FE4F}" type="slidenum">
              <a:rPr lang="es-ES_tradnl" smtClean="0"/>
              <a:t>‹Nº›</a:t>
            </a:fld>
            <a:endParaRPr lang="es-ES_tradnl"/>
          </a:p>
        </p:txBody>
      </p:sp>
    </p:spTree>
    <p:extLst>
      <p:ext uri="{BB962C8B-B14F-4D97-AF65-F5344CB8AC3E}">
        <p14:creationId xmlns:p14="http://schemas.microsoft.com/office/powerpoint/2010/main" val="4066918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6CAEE-9EC1-400E-8970-253172CE4B55}" type="datetimeFigureOut">
              <a:rPr lang="es-ES_tradnl" smtClean="0"/>
              <a:t>07/12/2020</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D96CDAE1-B6A4-4CFF-BAE5-D9393E16FE4F}" type="slidenum">
              <a:rPr lang="es-ES_tradnl" smtClean="0"/>
              <a:t>‹Nº›</a:t>
            </a:fld>
            <a:endParaRPr lang="es-ES_tradnl"/>
          </a:p>
        </p:txBody>
      </p:sp>
    </p:spTree>
    <p:extLst>
      <p:ext uri="{BB962C8B-B14F-4D97-AF65-F5344CB8AC3E}">
        <p14:creationId xmlns:p14="http://schemas.microsoft.com/office/powerpoint/2010/main" val="301365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F486CAEE-9EC1-400E-8970-253172CE4B55}" type="datetimeFigureOut">
              <a:rPr lang="es-ES_tradnl" smtClean="0"/>
              <a:t>07/12/2020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D96CDAE1-B6A4-4CFF-BAE5-D9393E16FE4F}" type="slidenum">
              <a:rPr lang="es-ES_tradnl" smtClean="0"/>
              <a:t>‹Nº›</a:t>
            </a:fld>
            <a:endParaRPr lang="es-ES_tradnl"/>
          </a:p>
        </p:txBody>
      </p:sp>
    </p:spTree>
    <p:extLst>
      <p:ext uri="{BB962C8B-B14F-4D97-AF65-F5344CB8AC3E}">
        <p14:creationId xmlns:p14="http://schemas.microsoft.com/office/powerpoint/2010/main" val="2601853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F486CAEE-9EC1-400E-8970-253172CE4B55}" type="datetimeFigureOut">
              <a:rPr lang="es-ES_tradnl" smtClean="0"/>
              <a:t>07/12/2020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D96CDAE1-B6A4-4CFF-BAE5-D9393E16FE4F}" type="slidenum">
              <a:rPr lang="es-ES_tradnl" smtClean="0"/>
              <a:t>‹Nº›</a:t>
            </a:fld>
            <a:endParaRPr lang="es-ES_tradnl"/>
          </a:p>
        </p:txBody>
      </p:sp>
    </p:spTree>
    <p:extLst>
      <p:ext uri="{BB962C8B-B14F-4D97-AF65-F5344CB8AC3E}">
        <p14:creationId xmlns:p14="http://schemas.microsoft.com/office/powerpoint/2010/main" val="63882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486CAEE-9EC1-400E-8970-253172CE4B55}" type="datetimeFigureOut">
              <a:rPr lang="es-ES_tradnl" smtClean="0"/>
              <a:t>07/12/2020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D96CDAE1-B6A4-4CFF-BAE5-D9393E16FE4F}" type="slidenum">
              <a:rPr lang="es-ES_tradnl" smtClean="0"/>
              <a:t>‹Nº›</a:t>
            </a:fld>
            <a:endParaRPr lang="es-ES_tradnl"/>
          </a:p>
        </p:txBody>
      </p:sp>
    </p:spTree>
    <p:extLst>
      <p:ext uri="{BB962C8B-B14F-4D97-AF65-F5344CB8AC3E}">
        <p14:creationId xmlns:p14="http://schemas.microsoft.com/office/powerpoint/2010/main" val="752571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486CAEE-9EC1-400E-8970-253172CE4B55}" type="datetimeFigureOut">
              <a:rPr lang="es-ES_tradnl" smtClean="0"/>
              <a:t>07/12/2020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D96CDAE1-B6A4-4CFF-BAE5-D9393E16FE4F}" type="slidenum">
              <a:rPr lang="es-ES_tradnl" smtClean="0"/>
              <a:t>‹Nº›</a:t>
            </a:fld>
            <a:endParaRPr lang="es-ES_tradnl"/>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097134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486CAEE-9EC1-400E-8970-253172CE4B55}" type="datetimeFigureOut">
              <a:rPr lang="es-ES_tradnl" smtClean="0"/>
              <a:t>07/12/2020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D96CDAE1-B6A4-4CFF-BAE5-D9393E16FE4F}" type="slidenum">
              <a:rPr lang="es-ES_tradnl" smtClean="0"/>
              <a:t>‹Nº›</a:t>
            </a:fld>
            <a:endParaRPr lang="es-ES_tradnl"/>
          </a:p>
        </p:txBody>
      </p:sp>
    </p:spTree>
    <p:extLst>
      <p:ext uri="{BB962C8B-B14F-4D97-AF65-F5344CB8AC3E}">
        <p14:creationId xmlns:p14="http://schemas.microsoft.com/office/powerpoint/2010/main" val="26383869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486CAEE-9EC1-400E-8970-253172CE4B55}" type="datetimeFigureOut">
              <a:rPr lang="es-ES_tradnl" smtClean="0"/>
              <a:t>07/12/2020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D96CDAE1-B6A4-4CFF-BAE5-D9393E16FE4F}" type="slidenum">
              <a:rPr lang="es-ES_tradnl" smtClean="0"/>
              <a:t>‹Nº›</a:t>
            </a:fld>
            <a:endParaRPr lang="es-ES_tradnl"/>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13228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486CAEE-9EC1-400E-8970-253172CE4B55}" type="datetimeFigureOut">
              <a:rPr lang="es-ES_tradnl" smtClean="0"/>
              <a:t>07/12/2020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D96CDAE1-B6A4-4CFF-BAE5-D9393E16FE4F}" type="slidenum">
              <a:rPr lang="es-ES_tradnl" smtClean="0"/>
              <a:t>‹Nº›</a:t>
            </a:fld>
            <a:endParaRPr lang="es-ES_tradnl"/>
          </a:p>
        </p:txBody>
      </p:sp>
    </p:spTree>
    <p:extLst>
      <p:ext uri="{BB962C8B-B14F-4D97-AF65-F5344CB8AC3E}">
        <p14:creationId xmlns:p14="http://schemas.microsoft.com/office/powerpoint/2010/main" val="20724237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486CAEE-9EC1-400E-8970-253172CE4B55}" type="datetimeFigureOut">
              <a:rPr lang="es-ES_tradnl" smtClean="0"/>
              <a:t>07/12/2020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D96CDAE1-B6A4-4CFF-BAE5-D9393E16FE4F}" type="slidenum">
              <a:rPr lang="es-ES_tradnl" smtClean="0"/>
              <a:t>‹Nº›</a:t>
            </a:fld>
            <a:endParaRPr lang="es-ES_tradnl"/>
          </a:p>
        </p:txBody>
      </p:sp>
    </p:spTree>
    <p:extLst>
      <p:ext uri="{BB962C8B-B14F-4D97-AF65-F5344CB8AC3E}">
        <p14:creationId xmlns:p14="http://schemas.microsoft.com/office/powerpoint/2010/main" val="30225520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486CAEE-9EC1-400E-8970-253172CE4B55}" type="datetimeFigureOut">
              <a:rPr lang="es-ES_tradnl" smtClean="0"/>
              <a:t>07/12/2020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D96CDAE1-B6A4-4CFF-BAE5-D9393E16FE4F}" type="slidenum">
              <a:rPr lang="es-ES_tradnl" smtClean="0"/>
              <a:t>‹Nº›</a:t>
            </a:fld>
            <a:endParaRPr lang="es-ES_tradnl"/>
          </a:p>
        </p:txBody>
      </p:sp>
    </p:spTree>
    <p:extLst>
      <p:ext uri="{BB962C8B-B14F-4D97-AF65-F5344CB8AC3E}">
        <p14:creationId xmlns:p14="http://schemas.microsoft.com/office/powerpoint/2010/main" val="41286555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609600" y="661334"/>
            <a:ext cx="10972320" cy="369332"/>
          </a:xfrm>
          <a:prstGeom prst="rect">
            <a:avLst/>
          </a:prstGeom>
        </p:spPr>
        <p:txBody>
          <a:bodyPr lIns="0" tIns="0" rIns="0" bIns="0" anchor="ctr">
            <a:spAutoFit/>
          </a:bodyPr>
          <a:lstStyle/>
          <a:p>
            <a:endParaRPr lang="es-ES" sz="2400" b="0" strike="noStrike" spc="-1">
              <a:solidFill>
                <a:srgbClr val="000000"/>
              </a:solidFill>
              <a:latin typeface="Arial"/>
            </a:endParaRPr>
          </a:p>
        </p:txBody>
      </p:sp>
      <p:sp>
        <p:nvSpPr>
          <p:cNvPr id="47" name="PlaceHolder 2"/>
          <p:cNvSpPr>
            <a:spLocks noGrp="1"/>
          </p:cNvSpPr>
          <p:nvPr>
            <p:ph type="subTitle"/>
          </p:nvPr>
        </p:nvSpPr>
        <p:spPr>
          <a:xfrm>
            <a:off x="609600" y="3346940"/>
            <a:ext cx="10972320" cy="492443"/>
          </a:xfrm>
          <a:prstGeom prst="rect">
            <a:avLst/>
          </a:prstGeom>
        </p:spPr>
        <p:txBody>
          <a:bodyPr lIns="0" tIns="0" rIns="0" bIns="0" anchor="ctr">
            <a:spAutoFit/>
          </a:bodyPr>
          <a:lstStyle/>
          <a:p>
            <a:pPr algn="ctr"/>
            <a:endParaRPr lang="es-CR" sz="3200" b="0" strike="noStrike" spc="-1">
              <a:latin typeface="Arial"/>
            </a:endParaRPr>
          </a:p>
        </p:txBody>
      </p:sp>
    </p:spTree>
    <p:extLst>
      <p:ext uri="{BB962C8B-B14F-4D97-AF65-F5344CB8AC3E}">
        <p14:creationId xmlns:p14="http://schemas.microsoft.com/office/powerpoint/2010/main" val="1779025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486CAEE-9EC1-400E-8970-253172CE4B55}" type="datetimeFigureOut">
              <a:rPr lang="es-ES_tradnl" smtClean="0"/>
              <a:t>07/12/2020</a:t>
            </a:fld>
            <a:endParaRPr lang="es-ES_tradnl"/>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96CDAE1-B6A4-4CFF-BAE5-D9393E16FE4F}" type="slidenum">
              <a:rPr lang="es-ES_tradnl" smtClean="0"/>
              <a:t>‹Nº›</a:t>
            </a:fld>
            <a:endParaRPr lang="es-ES_tradnl"/>
          </a:p>
        </p:txBody>
      </p:sp>
    </p:spTree>
    <p:extLst>
      <p:ext uri="{BB962C8B-B14F-4D97-AF65-F5344CB8AC3E}">
        <p14:creationId xmlns:p14="http://schemas.microsoft.com/office/powerpoint/2010/main" val="183627761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8.wmf"/><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9507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ln>
            <a:noFill/>
          </a:ln>
          <a:effectLst>
            <a:glow>
              <a:schemeClr val="accent1">
                <a:alpha val="0"/>
              </a:schemeClr>
            </a:glow>
            <a:outerShdw blurRad="419100" dir="17040000" algn="tl" rotWithShape="0">
              <a:srgbClr val="000000">
                <a:alpha val="0"/>
              </a:srgbClr>
            </a:outerShdw>
          </a:effectLst>
        </p:spPr>
      </p:pic>
      <p:sp>
        <p:nvSpPr>
          <p:cNvPr id="2" name="Título 1"/>
          <p:cNvSpPr>
            <a:spLocks noGrp="1"/>
          </p:cNvSpPr>
          <p:nvPr>
            <p:ph type="title"/>
          </p:nvPr>
        </p:nvSpPr>
        <p:spPr>
          <a:xfrm>
            <a:off x="838200" y="3633609"/>
            <a:ext cx="10515600" cy="2091532"/>
          </a:xfrm>
        </p:spPr>
        <p:txBody>
          <a:bodyPr>
            <a:noAutofit/>
          </a:bodyPr>
          <a:lstStyle/>
          <a:p>
            <a:pPr algn="ctr"/>
            <a:r>
              <a:rPr lang="es-ES" sz="4000" b="1" dirty="0" smtClean="0">
                <a:solidFill>
                  <a:schemeClr val="bg1"/>
                </a:solidFill>
                <a:latin typeface="Verdana" panose="020B0604030504040204" pitchFamily="34" charset="0"/>
                <a:ea typeface="Verdana" panose="020B0604030504040204" pitchFamily="34" charset="0"/>
              </a:rPr>
              <a:t>PROPUESTA PLAN REGULADOR PARA EL </a:t>
            </a:r>
            <a:br>
              <a:rPr lang="es-ES" sz="4000" b="1" dirty="0" smtClean="0">
                <a:solidFill>
                  <a:schemeClr val="bg1"/>
                </a:solidFill>
                <a:latin typeface="Verdana" panose="020B0604030504040204" pitchFamily="34" charset="0"/>
                <a:ea typeface="Verdana" panose="020B0604030504040204" pitchFamily="34" charset="0"/>
              </a:rPr>
            </a:br>
            <a:r>
              <a:rPr lang="es-ES" sz="4000" b="1" dirty="0" smtClean="0">
                <a:solidFill>
                  <a:schemeClr val="bg1"/>
                </a:solidFill>
                <a:latin typeface="Verdana" panose="020B0604030504040204" pitchFamily="34" charset="0"/>
                <a:ea typeface="Verdana" panose="020B0604030504040204" pitchFamily="34" charset="0"/>
              </a:rPr>
              <a:t>CANTÓN DE SIQUIRRES</a:t>
            </a:r>
            <a:endParaRPr lang="es-ES" sz="4000" b="1" dirty="0">
              <a:solidFill>
                <a:schemeClr val="bg1"/>
              </a:solidFill>
              <a:latin typeface="Verdana" panose="020B0604030504040204" pitchFamily="34" charset="0"/>
              <a:ea typeface="Verdana" panose="020B0604030504040204" pitchFamily="34" charset="0"/>
            </a:endParaRPr>
          </a:p>
        </p:txBody>
      </p:sp>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3887" y="885458"/>
            <a:ext cx="2143125" cy="2143125"/>
          </a:xfrm>
          <a:prstGeom prst="rect">
            <a:avLst/>
          </a:prstGeom>
          <a:ln>
            <a:noFill/>
          </a:ln>
          <a:effectLst>
            <a:softEdge rad="112500"/>
          </a:effectLst>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53461" y="171083"/>
            <a:ext cx="2857500" cy="1428750"/>
          </a:xfrm>
          <a:prstGeom prst="rect">
            <a:avLst/>
          </a:prstGeom>
          <a:ln>
            <a:noFill/>
          </a:ln>
          <a:effectLst>
            <a:softEdge rad="112500"/>
          </a:effectLst>
        </p:spPr>
      </p:pic>
      <p:pic>
        <p:nvPicPr>
          <p:cNvPr id="8" name="Imagen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975" y="171083"/>
            <a:ext cx="2026464" cy="1652097"/>
          </a:xfrm>
          <a:prstGeom prst="rect">
            <a:avLst/>
          </a:prstGeom>
          <a:ln>
            <a:noFill/>
          </a:ln>
          <a:effectLst>
            <a:softEdge rad="112500"/>
          </a:effectLst>
        </p:spPr>
      </p:pic>
      <p:sp>
        <p:nvSpPr>
          <p:cNvPr id="10" name="CuadroTexto 9"/>
          <p:cNvSpPr txBox="1"/>
          <p:nvPr/>
        </p:nvSpPr>
        <p:spPr>
          <a:xfrm>
            <a:off x="3988594" y="5725141"/>
            <a:ext cx="4214812" cy="400110"/>
          </a:xfrm>
          <a:prstGeom prst="rect">
            <a:avLst/>
          </a:prstGeom>
          <a:noFill/>
        </p:spPr>
        <p:txBody>
          <a:bodyPr wrap="square" rtlCol="0">
            <a:spAutoFit/>
          </a:bodyPr>
          <a:lstStyle/>
          <a:p>
            <a:r>
              <a:rPr lang="es-ES" sz="2000" b="1" dirty="0" smtClean="0">
                <a:solidFill>
                  <a:schemeClr val="bg1"/>
                </a:solidFill>
                <a:latin typeface="Verdana" panose="020B0604030504040204" pitchFamily="34" charset="0"/>
                <a:ea typeface="Verdana" panose="020B0604030504040204" pitchFamily="34" charset="0"/>
              </a:rPr>
              <a:t>17 DE DICIEMBRE DEL 2020</a:t>
            </a:r>
            <a:endParaRPr lang="es-ES" sz="2000" b="1"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672798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s-CR" sz="3200" b="1" spc="-1" dirty="0" smtClean="0">
                <a:solidFill>
                  <a:srgbClr val="000000"/>
                </a:solidFill>
                <a:latin typeface="Calibri"/>
              </a:rPr>
              <a:t/>
            </a:r>
            <a:br>
              <a:rPr lang="es-CR" sz="3200" b="1" spc="-1" dirty="0" smtClean="0">
                <a:solidFill>
                  <a:srgbClr val="000000"/>
                </a:solidFill>
                <a:latin typeface="Calibri"/>
              </a:rPr>
            </a:br>
            <a:r>
              <a:rPr lang="es-CR" sz="3200" b="1" spc="-1" dirty="0" smtClean="0">
                <a:solidFill>
                  <a:srgbClr val="000000"/>
                </a:solidFill>
                <a:latin typeface="Calibri"/>
              </a:rPr>
              <a:t>¿</a:t>
            </a:r>
            <a:r>
              <a:rPr lang="es-ES" sz="3200" b="1" spc="-1" dirty="0">
                <a:solidFill>
                  <a:srgbClr val="000000"/>
                </a:solidFill>
                <a:latin typeface="Calibri"/>
              </a:rPr>
              <a:t>Que</a:t>
            </a:r>
            <a:r>
              <a:rPr lang="es-ES" spc="-1" dirty="0">
                <a:solidFill>
                  <a:srgbClr val="000000"/>
                </a:solidFill>
                <a:latin typeface="Arial"/>
              </a:rPr>
              <a:t> </a:t>
            </a:r>
            <a:r>
              <a:rPr lang="es-ES" sz="3200" b="1" spc="-1" dirty="0">
                <a:solidFill>
                  <a:srgbClr val="000000"/>
                </a:solidFill>
                <a:latin typeface="Calibri"/>
              </a:rPr>
              <a:t>es Planificación Urbana</a:t>
            </a:r>
            <a:r>
              <a:rPr lang="es-ES" sz="3200" b="1" spc="-1" dirty="0" smtClean="0">
                <a:solidFill>
                  <a:srgbClr val="000000"/>
                </a:solidFill>
                <a:latin typeface="Calibri"/>
              </a:rPr>
              <a:t>?</a:t>
            </a:r>
            <a:endParaRPr lang="es-ES" sz="3200" b="1" dirty="0"/>
          </a:p>
        </p:txBody>
      </p:sp>
      <p:sp>
        <p:nvSpPr>
          <p:cNvPr id="6" name="Marcador de contenido 5"/>
          <p:cNvSpPr>
            <a:spLocks noGrp="1"/>
          </p:cNvSpPr>
          <p:nvPr>
            <p:ph idx="1"/>
          </p:nvPr>
        </p:nvSpPr>
        <p:spPr>
          <a:xfrm>
            <a:off x="1664677" y="2160589"/>
            <a:ext cx="6775938" cy="3880773"/>
          </a:xfrm>
        </p:spPr>
        <p:txBody>
          <a:bodyPr>
            <a:normAutofit/>
          </a:bodyPr>
          <a:lstStyle/>
          <a:p>
            <a:pPr algn="just">
              <a:spcBef>
                <a:spcPts val="561"/>
              </a:spcBef>
            </a:pPr>
            <a:r>
              <a:rPr lang="es-CR" spc="-1" dirty="0">
                <a:solidFill>
                  <a:srgbClr val="000000"/>
                </a:solidFill>
                <a:latin typeface="Bookman Old Style" panose="02050604050505020204" pitchFamily="18" charset="0"/>
              </a:rPr>
              <a:t>Es el proceso continuo e integral de análisis y formulación de planes y reglamentos sobre desarrollo urbano, tendiente a procurar la seguridad, salud, comodidad y bienestar de la comunidad.</a:t>
            </a:r>
          </a:p>
          <a:p>
            <a:pPr algn="just">
              <a:spcBef>
                <a:spcPts val="561"/>
              </a:spcBef>
            </a:pPr>
            <a:endParaRPr lang="es-CR" spc="-1" dirty="0">
              <a:latin typeface="Bookman Old Style" panose="02050604050505020204" pitchFamily="18" charset="0"/>
            </a:endParaRPr>
          </a:p>
          <a:p>
            <a:pPr algn="just">
              <a:spcBef>
                <a:spcPts val="561"/>
              </a:spcBef>
            </a:pPr>
            <a:r>
              <a:rPr lang="es-CR" spc="-1" dirty="0">
                <a:solidFill>
                  <a:srgbClr val="000000"/>
                </a:solidFill>
                <a:latin typeface="Bookman Old Style" panose="02050604050505020204" pitchFamily="18" charset="0"/>
              </a:rPr>
              <a:t>Así definido en la Ley de Planificación Urbana No. 4240 del 15 de noviembre de 1968, en su Capitulo de Definiciones.</a:t>
            </a:r>
            <a:endParaRPr lang="es-CR" spc="-1" dirty="0">
              <a:latin typeface="Bookman Old Style" panose="02050604050505020204" pitchFamily="18" charset="0"/>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4909" y="119465"/>
            <a:ext cx="1337895" cy="1337895"/>
          </a:xfrm>
          <a:prstGeom prst="rect">
            <a:avLst/>
          </a:prstGeom>
          <a:ln>
            <a:noFill/>
          </a:ln>
          <a:effectLst>
            <a:softEdge rad="112500"/>
          </a:effectLst>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4909" y="2745093"/>
            <a:ext cx="1391523" cy="1134454"/>
          </a:xfrm>
          <a:prstGeom prst="rect">
            <a:avLst/>
          </a:prstGeom>
          <a:ln>
            <a:noFill/>
          </a:ln>
          <a:effectLst>
            <a:softEdge rad="112500"/>
          </a:effectLst>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8390" y="5574351"/>
            <a:ext cx="1868042" cy="934021"/>
          </a:xfrm>
          <a:prstGeom prst="rect">
            <a:avLst/>
          </a:prstGeom>
          <a:ln>
            <a:noFill/>
          </a:ln>
          <a:effectLst>
            <a:softEdge rad="112500"/>
          </a:effectLst>
        </p:spPr>
      </p:pic>
    </p:spTree>
    <p:extLst>
      <p:ext uri="{BB962C8B-B14F-4D97-AF65-F5344CB8AC3E}">
        <p14:creationId xmlns:p14="http://schemas.microsoft.com/office/powerpoint/2010/main" val="34325009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s-CR" sz="3200" b="1" spc="-1" dirty="0" smtClean="0">
                <a:solidFill>
                  <a:srgbClr val="000000"/>
                </a:solidFill>
                <a:latin typeface="Calibri"/>
              </a:rPr>
              <a:t/>
            </a:r>
            <a:br>
              <a:rPr lang="es-CR" sz="3200" b="1" spc="-1" dirty="0" smtClean="0">
                <a:solidFill>
                  <a:srgbClr val="000000"/>
                </a:solidFill>
                <a:latin typeface="Calibri"/>
              </a:rPr>
            </a:br>
            <a:r>
              <a:rPr lang="es-CR" sz="3200" b="1" spc="-1" dirty="0" smtClean="0">
                <a:solidFill>
                  <a:srgbClr val="000000"/>
                </a:solidFill>
                <a:latin typeface="Calibri"/>
              </a:rPr>
              <a:t>¿</a:t>
            </a:r>
            <a:r>
              <a:rPr lang="es-ES" sz="3200" b="1" spc="-1" dirty="0" smtClean="0">
                <a:solidFill>
                  <a:srgbClr val="000000"/>
                </a:solidFill>
                <a:latin typeface="Calibri"/>
              </a:rPr>
              <a:t>Para que sirve la </a:t>
            </a:r>
            <a:r>
              <a:rPr lang="es-ES" sz="3200" b="1" spc="-1" dirty="0">
                <a:solidFill>
                  <a:srgbClr val="000000"/>
                </a:solidFill>
                <a:latin typeface="Calibri"/>
              </a:rPr>
              <a:t>Planificación Urbana</a:t>
            </a:r>
            <a:r>
              <a:rPr lang="es-ES" sz="3200" b="1" spc="-1" dirty="0" smtClean="0">
                <a:solidFill>
                  <a:srgbClr val="000000"/>
                </a:solidFill>
                <a:latin typeface="Calibri"/>
              </a:rPr>
              <a:t>?</a:t>
            </a:r>
            <a:endParaRPr lang="es-ES" sz="3200" b="1" dirty="0"/>
          </a:p>
        </p:txBody>
      </p:sp>
      <p:sp>
        <p:nvSpPr>
          <p:cNvPr id="6" name="Marcador de contenido 5"/>
          <p:cNvSpPr>
            <a:spLocks noGrp="1"/>
          </p:cNvSpPr>
          <p:nvPr>
            <p:ph idx="1"/>
          </p:nvPr>
        </p:nvSpPr>
        <p:spPr>
          <a:xfrm>
            <a:off x="1664677" y="2160589"/>
            <a:ext cx="6775938" cy="3880773"/>
          </a:xfrm>
        </p:spPr>
        <p:txBody>
          <a:bodyPr>
            <a:noAutofit/>
          </a:bodyPr>
          <a:lstStyle/>
          <a:p>
            <a:pPr marL="0" indent="0" algn="just">
              <a:lnSpc>
                <a:spcPct val="100000"/>
              </a:lnSpc>
              <a:buNone/>
            </a:pPr>
            <a:r>
              <a:rPr lang="es-CR" sz="1600" spc="-1" dirty="0">
                <a:solidFill>
                  <a:schemeClr val="tx1"/>
                </a:solidFill>
                <a:latin typeface="Bookman Old Style" panose="02050604050505020204" pitchFamily="18" charset="0"/>
              </a:rPr>
              <a:t>Su función es procurar el desarrollo urbano según las posibilidades que el territorio posee, orientado en la expansión ordenada y planificada de los sectores </a:t>
            </a:r>
            <a:r>
              <a:rPr lang="es-CR" sz="1600" spc="-1" dirty="0" smtClean="0">
                <a:solidFill>
                  <a:schemeClr val="tx1"/>
                </a:solidFill>
                <a:latin typeface="Bookman Old Style" panose="02050604050505020204" pitchFamily="18" charset="0"/>
              </a:rPr>
              <a:t>urbanos según </a:t>
            </a:r>
            <a:r>
              <a:rPr lang="es-CR" sz="1600" spc="-1" dirty="0">
                <a:solidFill>
                  <a:schemeClr val="tx1"/>
                </a:solidFill>
                <a:latin typeface="Bookman Old Style" panose="02050604050505020204" pitchFamily="18" charset="0"/>
              </a:rPr>
              <a:t>lo dispone la legislación a fin de </a:t>
            </a:r>
            <a:r>
              <a:rPr lang="es-CR" sz="1600" spc="-1" dirty="0" smtClean="0">
                <a:solidFill>
                  <a:schemeClr val="tx1"/>
                </a:solidFill>
                <a:latin typeface="Bookman Old Style" panose="02050604050505020204" pitchFamily="18" charset="0"/>
              </a:rPr>
              <a:t>promover:</a:t>
            </a:r>
          </a:p>
          <a:p>
            <a:pPr lvl="1" algn="just">
              <a:buFont typeface="Wingdings" panose="05000000000000000000" pitchFamily="2" charset="2"/>
              <a:buChar char="q"/>
            </a:pPr>
            <a:r>
              <a:rPr lang="es-CR" spc="-1" dirty="0">
                <a:solidFill>
                  <a:schemeClr val="tx1"/>
                </a:solidFill>
                <a:latin typeface="Bookman Old Style" panose="02050604050505020204" pitchFamily="18" charset="0"/>
              </a:rPr>
              <a:t>La expansión ordenada de los centros urbanos</a:t>
            </a:r>
          </a:p>
          <a:p>
            <a:pPr lvl="1" algn="just">
              <a:buFont typeface="Wingdings" panose="05000000000000000000" pitchFamily="2" charset="2"/>
              <a:buChar char="q"/>
            </a:pPr>
            <a:r>
              <a:rPr lang="es-CR" spc="-1" dirty="0" smtClean="0">
                <a:solidFill>
                  <a:schemeClr val="tx1"/>
                </a:solidFill>
                <a:latin typeface="Bookman Old Style" panose="02050604050505020204" pitchFamily="18" charset="0"/>
              </a:rPr>
              <a:t>El </a:t>
            </a:r>
            <a:r>
              <a:rPr lang="es-CR" spc="-1" dirty="0">
                <a:solidFill>
                  <a:schemeClr val="tx1"/>
                </a:solidFill>
                <a:latin typeface="Bookman Old Style" panose="02050604050505020204" pitchFamily="18" charset="0"/>
              </a:rPr>
              <a:t>equilibrio satisfactorio entre el desenvolvimiento urbano y el rural, por medio de una adecuada distribución de la población y de las actividades </a:t>
            </a:r>
            <a:r>
              <a:rPr lang="es-CR" spc="-1" dirty="0" smtClean="0">
                <a:solidFill>
                  <a:schemeClr val="tx1"/>
                </a:solidFill>
                <a:latin typeface="Bookman Old Style" panose="02050604050505020204" pitchFamily="18" charset="0"/>
              </a:rPr>
              <a:t>económica</a:t>
            </a:r>
          </a:p>
          <a:p>
            <a:pPr lvl="1" algn="just">
              <a:buFont typeface="Wingdings" panose="05000000000000000000" pitchFamily="2" charset="2"/>
              <a:buChar char="q"/>
            </a:pPr>
            <a:r>
              <a:rPr lang="es-CR" spc="-1" dirty="0" smtClean="0">
                <a:solidFill>
                  <a:schemeClr val="tx1"/>
                </a:solidFill>
                <a:latin typeface="Bookman Old Style" panose="02050604050505020204" pitchFamily="18" charset="0"/>
              </a:rPr>
              <a:t>El </a:t>
            </a:r>
            <a:r>
              <a:rPr lang="es-CR" spc="-1" dirty="0">
                <a:solidFill>
                  <a:schemeClr val="tx1"/>
                </a:solidFill>
                <a:latin typeface="Bookman Old Style" panose="02050604050505020204" pitchFamily="18" charset="0"/>
              </a:rPr>
              <a:t>desarrollo eficiente de las áreas urbanas, con el objeto de contribuir al mejor uso de los recursos naturales y </a:t>
            </a:r>
            <a:r>
              <a:rPr lang="es-CR" spc="-1" dirty="0" smtClean="0">
                <a:solidFill>
                  <a:schemeClr val="tx1"/>
                </a:solidFill>
                <a:latin typeface="Bookman Old Style" panose="02050604050505020204" pitchFamily="18" charset="0"/>
              </a:rPr>
              <a:t>humanos</a:t>
            </a:r>
          </a:p>
          <a:p>
            <a:pPr lvl="1" algn="just">
              <a:buFont typeface="Wingdings" panose="05000000000000000000" pitchFamily="2" charset="2"/>
              <a:buChar char="q"/>
            </a:pPr>
            <a:r>
              <a:rPr lang="es-CR" spc="-1" dirty="0" smtClean="0">
                <a:solidFill>
                  <a:schemeClr val="tx1"/>
                </a:solidFill>
                <a:latin typeface="Bookman Old Style" panose="02050604050505020204" pitchFamily="18" charset="0"/>
              </a:rPr>
              <a:t>La </a:t>
            </a:r>
            <a:r>
              <a:rPr lang="es-CR" spc="-1" dirty="0">
                <a:solidFill>
                  <a:schemeClr val="tx1"/>
                </a:solidFill>
                <a:latin typeface="Bookman Old Style" panose="02050604050505020204" pitchFamily="18" charset="0"/>
              </a:rPr>
              <a:t>orientada inversión en mejoras públicas</a:t>
            </a: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4909" y="119465"/>
            <a:ext cx="1337895" cy="1337895"/>
          </a:xfrm>
          <a:prstGeom prst="rect">
            <a:avLst/>
          </a:prstGeom>
          <a:ln>
            <a:noFill/>
          </a:ln>
          <a:effectLst>
            <a:softEdge rad="112500"/>
          </a:effectLst>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4909" y="2745093"/>
            <a:ext cx="1391523" cy="1134454"/>
          </a:xfrm>
          <a:prstGeom prst="rect">
            <a:avLst/>
          </a:prstGeom>
          <a:ln>
            <a:noFill/>
          </a:ln>
          <a:effectLst>
            <a:softEdge rad="112500"/>
          </a:effectLst>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8390" y="5574351"/>
            <a:ext cx="1868042" cy="934021"/>
          </a:xfrm>
          <a:prstGeom prst="rect">
            <a:avLst/>
          </a:prstGeom>
          <a:ln>
            <a:noFill/>
          </a:ln>
          <a:effectLst>
            <a:softEdge rad="112500"/>
          </a:effectLst>
        </p:spPr>
      </p:pic>
    </p:spTree>
    <p:extLst>
      <p:ext uri="{BB962C8B-B14F-4D97-AF65-F5344CB8AC3E}">
        <p14:creationId xmlns:p14="http://schemas.microsoft.com/office/powerpoint/2010/main" val="25883597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lnSpc>
                <a:spcPct val="100000"/>
              </a:lnSpc>
            </a:pPr>
            <a:r>
              <a:rPr lang="es-CR" sz="3200" b="1" spc="-1" dirty="0" smtClean="0">
                <a:solidFill>
                  <a:srgbClr val="000000"/>
                </a:solidFill>
                <a:latin typeface="Calibri"/>
              </a:rPr>
              <a:t/>
            </a:r>
            <a:br>
              <a:rPr lang="es-CR" sz="3200" b="1" spc="-1" dirty="0" smtClean="0">
                <a:solidFill>
                  <a:srgbClr val="000000"/>
                </a:solidFill>
                <a:latin typeface="Calibri"/>
              </a:rPr>
            </a:br>
            <a:r>
              <a:rPr lang="es-CR" sz="3200" b="1" spc="-1" dirty="0" smtClean="0">
                <a:solidFill>
                  <a:srgbClr val="000000"/>
                </a:solidFill>
                <a:latin typeface="Calibri"/>
              </a:rPr>
              <a:t>¿Qué es un Plan Regulador?</a:t>
            </a:r>
            <a:endParaRPr lang="es-ES" sz="3200" b="1" dirty="0"/>
          </a:p>
        </p:txBody>
      </p:sp>
      <p:sp>
        <p:nvSpPr>
          <p:cNvPr id="6" name="Marcador de contenido 5"/>
          <p:cNvSpPr>
            <a:spLocks noGrp="1"/>
          </p:cNvSpPr>
          <p:nvPr>
            <p:ph idx="1"/>
          </p:nvPr>
        </p:nvSpPr>
        <p:spPr>
          <a:xfrm>
            <a:off x="2110154" y="2160589"/>
            <a:ext cx="5931877" cy="3880773"/>
          </a:xfrm>
        </p:spPr>
        <p:txBody>
          <a:bodyPr>
            <a:normAutofit/>
          </a:bodyPr>
          <a:lstStyle/>
          <a:p>
            <a:pPr marL="360" indent="0" algn="just">
              <a:lnSpc>
                <a:spcPct val="100000"/>
              </a:lnSpc>
              <a:spcBef>
                <a:spcPts val="479"/>
              </a:spcBef>
              <a:buNone/>
            </a:pPr>
            <a:r>
              <a:rPr lang="es-CR" spc="-1" dirty="0" smtClean="0">
                <a:solidFill>
                  <a:srgbClr val="000000"/>
                </a:solidFill>
                <a:latin typeface="Bookman Old Style" panose="02050604050505020204" pitchFamily="18" charset="0"/>
              </a:rPr>
              <a:t>De acuerdo a la ley 4240, Ley de Planificación Urbana, un Plan Regulador es </a:t>
            </a:r>
            <a:r>
              <a:rPr lang="es-CR" spc="-1" dirty="0">
                <a:solidFill>
                  <a:srgbClr val="000000"/>
                </a:solidFill>
                <a:latin typeface="Bookman Old Style" panose="02050604050505020204" pitchFamily="18" charset="0"/>
              </a:rPr>
              <a:t>el instrumento de planificación local que define en un conjunto de planos, mapas y reglamentos, la política de desarrollo y los planes para la distribución de la población, usos de la tierra, vías de circulación, servicios públicos, facilidades comunales, y construcción, conservación y rehabilitación de áreas urbanas.</a:t>
            </a:r>
            <a:endParaRPr lang="es-CR" spc="-1" dirty="0">
              <a:latin typeface="Bookman Old Style" panose="02050604050505020204" pitchFamily="18" charset="0"/>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4909" y="119465"/>
            <a:ext cx="1337895" cy="1337895"/>
          </a:xfrm>
          <a:prstGeom prst="rect">
            <a:avLst/>
          </a:prstGeom>
          <a:ln>
            <a:noFill/>
          </a:ln>
          <a:effectLst>
            <a:softEdge rad="112500"/>
          </a:effectLst>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4909" y="2745093"/>
            <a:ext cx="1391523" cy="1134454"/>
          </a:xfrm>
          <a:prstGeom prst="rect">
            <a:avLst/>
          </a:prstGeom>
          <a:ln>
            <a:noFill/>
          </a:ln>
          <a:effectLst>
            <a:softEdge rad="112500"/>
          </a:effectLst>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8390" y="5574351"/>
            <a:ext cx="1868042" cy="934021"/>
          </a:xfrm>
          <a:prstGeom prst="rect">
            <a:avLst/>
          </a:prstGeom>
          <a:ln>
            <a:noFill/>
          </a:ln>
          <a:effectLst>
            <a:softEdge rad="112500"/>
          </a:effectLst>
        </p:spPr>
      </p:pic>
    </p:spTree>
    <p:extLst>
      <p:ext uri="{BB962C8B-B14F-4D97-AF65-F5344CB8AC3E}">
        <p14:creationId xmlns:p14="http://schemas.microsoft.com/office/powerpoint/2010/main" val="29513327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s-CR" sz="3200" b="1" spc="-1" dirty="0" smtClean="0">
                <a:solidFill>
                  <a:srgbClr val="000000"/>
                </a:solidFill>
                <a:latin typeface="Calibri"/>
              </a:rPr>
              <a:t/>
            </a:r>
            <a:br>
              <a:rPr lang="es-CR" sz="3200" b="1" spc="-1" dirty="0" smtClean="0">
                <a:solidFill>
                  <a:srgbClr val="000000"/>
                </a:solidFill>
                <a:latin typeface="Calibri"/>
              </a:rPr>
            </a:br>
            <a:r>
              <a:rPr lang="es-ES" sz="3200" b="1" spc="-1" dirty="0">
                <a:solidFill>
                  <a:srgbClr val="000000"/>
                </a:solidFill>
                <a:latin typeface="Calibri"/>
              </a:rPr>
              <a:t>Participación 	</a:t>
            </a:r>
            <a:r>
              <a:rPr lang="es-ES" sz="3200" b="1" spc="-1" dirty="0" smtClean="0">
                <a:solidFill>
                  <a:srgbClr val="000000"/>
                </a:solidFill>
                <a:latin typeface="Calibri"/>
              </a:rPr>
              <a:t>Ciudadana</a:t>
            </a:r>
            <a:endParaRPr lang="es-ES" sz="3200" b="1" dirty="0"/>
          </a:p>
        </p:txBody>
      </p:sp>
      <p:sp>
        <p:nvSpPr>
          <p:cNvPr id="6" name="Marcador de contenido 5"/>
          <p:cNvSpPr>
            <a:spLocks noGrp="1"/>
          </p:cNvSpPr>
          <p:nvPr>
            <p:ph idx="1"/>
          </p:nvPr>
        </p:nvSpPr>
        <p:spPr>
          <a:xfrm>
            <a:off x="2110154" y="2160589"/>
            <a:ext cx="5931877" cy="3880773"/>
          </a:xfrm>
        </p:spPr>
        <p:txBody>
          <a:bodyPr>
            <a:normAutofit/>
          </a:bodyPr>
          <a:lstStyle/>
          <a:p>
            <a:pPr marL="343080" indent="-342720" algn="just">
              <a:spcBef>
                <a:spcPts val="561"/>
              </a:spcBef>
              <a:buClr>
                <a:srgbClr val="006600"/>
              </a:buClr>
              <a:buFont typeface="Symbol" charset="2"/>
              <a:buChar char=""/>
            </a:pPr>
            <a:r>
              <a:rPr lang="es-CR" spc="-1" dirty="0" smtClean="0">
                <a:solidFill>
                  <a:srgbClr val="000000"/>
                </a:solidFill>
                <a:latin typeface="Bookman Old Style" panose="02050604050505020204" pitchFamily="18" charset="0"/>
              </a:rPr>
              <a:t>La </a:t>
            </a:r>
            <a:r>
              <a:rPr lang="es-CR" spc="-1" dirty="0">
                <a:solidFill>
                  <a:srgbClr val="000000"/>
                </a:solidFill>
                <a:latin typeface="Bookman Old Style" panose="02050604050505020204" pitchFamily="18" charset="0"/>
              </a:rPr>
              <a:t>sociedad puede contribuir al mejoramiento de sus propias condiciones de vida mediante la intervención en las actividades de planificación y gestión del desarrollo integral del territorio. </a:t>
            </a:r>
            <a:endParaRPr lang="es-CR" spc="-1" dirty="0" smtClean="0">
              <a:solidFill>
                <a:srgbClr val="000000"/>
              </a:solidFill>
              <a:latin typeface="Bookman Old Style" panose="02050604050505020204" pitchFamily="18" charset="0"/>
            </a:endParaRPr>
          </a:p>
          <a:p>
            <a:pPr marL="343080" indent="-342720" algn="just">
              <a:spcBef>
                <a:spcPts val="561"/>
              </a:spcBef>
              <a:buClr>
                <a:srgbClr val="006600"/>
              </a:buClr>
              <a:buFont typeface="Symbol" charset="2"/>
              <a:buChar char=""/>
            </a:pPr>
            <a:r>
              <a:rPr lang="es-ES" spc="-1" dirty="0" smtClean="0">
                <a:solidFill>
                  <a:srgbClr val="000000"/>
                </a:solidFill>
                <a:latin typeface="Bookman Old Style" panose="02050604050505020204" pitchFamily="18" charset="0"/>
              </a:rPr>
              <a:t>En </a:t>
            </a:r>
            <a:r>
              <a:rPr lang="es-ES" spc="-1" dirty="0">
                <a:solidFill>
                  <a:srgbClr val="000000"/>
                </a:solidFill>
                <a:latin typeface="Bookman Old Style" panose="02050604050505020204" pitchFamily="18" charset="0"/>
              </a:rPr>
              <a:t>la actualidad, la participación de la sociedad civil se concibe como la actuación conjunta </a:t>
            </a:r>
            <a:r>
              <a:rPr lang="es-ES" spc="-1" dirty="0" smtClean="0">
                <a:solidFill>
                  <a:srgbClr val="000000"/>
                </a:solidFill>
                <a:latin typeface="Bookman Old Style" panose="02050604050505020204" pitchFamily="18" charset="0"/>
              </a:rPr>
              <a:t>o individual </a:t>
            </a:r>
            <a:r>
              <a:rPr lang="es-ES" spc="-1" dirty="0">
                <a:solidFill>
                  <a:srgbClr val="000000"/>
                </a:solidFill>
                <a:latin typeface="Bookman Old Style" panose="02050604050505020204" pitchFamily="18" charset="0"/>
              </a:rPr>
              <a:t>que realizan los ciudadanos en las sociedades democráticas, ejerciendo el derecho y deber de intervenir en la vida política, social, económica y administrativa de un territorio.</a:t>
            </a:r>
          </a:p>
          <a:p>
            <a:pPr marL="343080" indent="-342720" algn="just">
              <a:spcBef>
                <a:spcPts val="561"/>
              </a:spcBef>
              <a:buClr>
                <a:srgbClr val="006600"/>
              </a:buClr>
              <a:buFont typeface="Symbol" charset="2"/>
              <a:buChar char=""/>
            </a:pPr>
            <a:endParaRPr lang="es-CR" spc="-1" dirty="0">
              <a:solidFill>
                <a:srgbClr val="000000"/>
              </a:solidFill>
              <a:latin typeface="Bookman Old Style" panose="02050604050505020204" pitchFamily="18" charset="0"/>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4909" y="119465"/>
            <a:ext cx="1337895" cy="1337895"/>
          </a:xfrm>
          <a:prstGeom prst="rect">
            <a:avLst/>
          </a:prstGeom>
          <a:ln>
            <a:noFill/>
          </a:ln>
          <a:effectLst>
            <a:softEdge rad="112500"/>
          </a:effectLst>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4909" y="2745093"/>
            <a:ext cx="1391523" cy="1134454"/>
          </a:xfrm>
          <a:prstGeom prst="rect">
            <a:avLst/>
          </a:prstGeom>
          <a:ln>
            <a:noFill/>
          </a:ln>
          <a:effectLst>
            <a:softEdge rad="112500"/>
          </a:effectLst>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8390" y="5574351"/>
            <a:ext cx="1868042" cy="934021"/>
          </a:xfrm>
          <a:prstGeom prst="rect">
            <a:avLst/>
          </a:prstGeom>
          <a:ln>
            <a:noFill/>
          </a:ln>
          <a:effectLst>
            <a:softEdge rad="112500"/>
          </a:effectLst>
        </p:spPr>
      </p:pic>
    </p:spTree>
    <p:extLst>
      <p:ext uri="{BB962C8B-B14F-4D97-AF65-F5344CB8AC3E}">
        <p14:creationId xmlns:p14="http://schemas.microsoft.com/office/powerpoint/2010/main" val="34655098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TextShape 1"/>
          <p:cNvSpPr txBox="1"/>
          <p:nvPr/>
        </p:nvSpPr>
        <p:spPr>
          <a:xfrm>
            <a:off x="1981200" y="274680"/>
            <a:ext cx="8229240" cy="1142640"/>
          </a:xfrm>
          <a:prstGeom prst="rect">
            <a:avLst/>
          </a:prstGeom>
          <a:noFill/>
          <a:ln>
            <a:noFill/>
          </a:ln>
        </p:spPr>
        <p:txBody>
          <a:bodyPr anchor="ctr">
            <a:noAutofit/>
          </a:bodyPr>
          <a:lstStyle/>
          <a:p>
            <a:endParaRPr lang="es-ES" sz="2400" spc="-1">
              <a:solidFill>
                <a:srgbClr val="000000"/>
              </a:solidFill>
              <a:latin typeface="Arial"/>
            </a:endParaRPr>
          </a:p>
        </p:txBody>
      </p:sp>
      <p:sp>
        <p:nvSpPr>
          <p:cNvPr id="501" name="TextShape 2"/>
          <p:cNvSpPr txBox="1"/>
          <p:nvPr/>
        </p:nvSpPr>
        <p:spPr>
          <a:xfrm>
            <a:off x="1981200" y="1600200"/>
            <a:ext cx="8229240" cy="4525560"/>
          </a:xfrm>
          <a:prstGeom prst="rect">
            <a:avLst/>
          </a:prstGeom>
          <a:noFill/>
          <a:ln>
            <a:noFill/>
          </a:ln>
        </p:spPr>
        <p:txBody>
          <a:bodyPr>
            <a:noAutofit/>
          </a:bodyPr>
          <a:lstStyle/>
          <a:p>
            <a:endParaRPr lang="es-ES" sz="3200" spc="-1">
              <a:solidFill>
                <a:srgbClr val="000000"/>
              </a:solidFill>
              <a:latin typeface="Arial"/>
            </a:endParaRPr>
          </a:p>
        </p:txBody>
      </p:sp>
      <p:pic>
        <p:nvPicPr>
          <p:cNvPr id="502" name="Picture 2"/>
          <p:cNvPicPr/>
          <p:nvPr/>
        </p:nvPicPr>
        <p:blipFill>
          <a:blip r:embed="rId2"/>
          <a:stretch/>
        </p:blipFill>
        <p:spPr>
          <a:xfrm>
            <a:off x="890095" y="295062"/>
            <a:ext cx="8018225" cy="6013578"/>
          </a:xfrm>
          <a:prstGeom prst="rect">
            <a:avLst/>
          </a:prstGeom>
          <a:ln>
            <a:noFill/>
          </a:ln>
        </p:spPr>
      </p:pic>
      <p:sp>
        <p:nvSpPr>
          <p:cNvPr id="503" name="CustomShape 3"/>
          <p:cNvSpPr/>
          <p:nvPr/>
        </p:nvSpPr>
        <p:spPr>
          <a:xfrm>
            <a:off x="3969703" y="5140597"/>
            <a:ext cx="2559886" cy="384440"/>
          </a:xfrm>
          <a:prstGeom prst="rect">
            <a:avLst/>
          </a:prstGeom>
          <a:solidFill>
            <a:srgbClr val="00B050"/>
          </a:solidFill>
          <a:ln>
            <a:solidFill>
              <a:schemeClr val="accent3">
                <a:lumMod val="75000"/>
              </a:schemeClr>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s-CR" sz="1600" spc="-1" dirty="0" smtClean="0">
                <a:solidFill>
                  <a:srgbClr val="FFFFFF"/>
                </a:solidFill>
                <a:latin typeface="Arial"/>
              </a:rPr>
              <a:t>Adopción y Aprobación</a:t>
            </a:r>
            <a:endParaRPr lang="es-CR" sz="1600" spc="-1" dirty="0">
              <a:latin typeface="Arial"/>
            </a:endParaRPr>
          </a:p>
        </p:txBody>
      </p:sp>
      <p:sp>
        <p:nvSpPr>
          <p:cNvPr id="504" name="CustomShape 4"/>
          <p:cNvSpPr/>
          <p:nvPr/>
        </p:nvSpPr>
        <p:spPr>
          <a:xfrm>
            <a:off x="7800600" y="6329022"/>
            <a:ext cx="1146830" cy="275545"/>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es-CR" sz="1200" b="1" i="1" spc="-1" dirty="0">
                <a:solidFill>
                  <a:srgbClr val="000000"/>
                </a:solidFill>
                <a:latin typeface="Arial"/>
              </a:rPr>
              <a:t>Fuente: INVU</a:t>
            </a:r>
            <a:endParaRPr lang="es-CR" sz="1200" b="1" i="1" spc="-1" dirty="0">
              <a:latin typeface="Arial"/>
            </a:endParaRPr>
          </a:p>
        </p:txBody>
      </p:sp>
    </p:spTree>
    <p:extLst>
      <p:ext uri="{BB962C8B-B14F-4D97-AF65-F5344CB8AC3E}">
        <p14:creationId xmlns:p14="http://schemas.microsoft.com/office/powerpoint/2010/main" val="3447178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02"/>
                                        </p:tgtEl>
                                        <p:attrNameLst>
                                          <p:attrName>style.visibility</p:attrName>
                                        </p:attrNameLst>
                                      </p:cBhvr>
                                      <p:to>
                                        <p:strVal val="visible"/>
                                      </p:to>
                                    </p:set>
                                    <p:anim calcmode="lin" valueType="num">
                                      <p:cBhvr additive="base">
                                        <p:cTn id="7" dur="1000" fill="hold"/>
                                        <p:tgtEl>
                                          <p:spTgt spid="502"/>
                                        </p:tgtEl>
                                        <p:attrNameLst>
                                          <p:attrName>ppt_x</p:attrName>
                                        </p:attrNameLst>
                                      </p:cBhvr>
                                      <p:tavLst>
                                        <p:tav tm="0">
                                          <p:val>
                                            <p:strVal val="#ppt_x"/>
                                          </p:val>
                                        </p:tav>
                                        <p:tav tm="100000">
                                          <p:val>
                                            <p:strVal val="#ppt_x"/>
                                          </p:val>
                                        </p:tav>
                                      </p:tavLst>
                                    </p:anim>
                                    <p:anim calcmode="lin" valueType="num">
                                      <p:cBhvr additive="base">
                                        <p:cTn id="8" dur="1000" fill="hold"/>
                                        <p:tgtEl>
                                          <p:spTgt spid="5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vert="horz" lIns="91440" tIns="45720" rIns="91440" bIns="45720" rtlCol="0" anchor="t">
            <a:noAutofit/>
          </a:bodyPr>
          <a:lstStyle/>
          <a:p>
            <a:pPr algn="ctr"/>
            <a:r>
              <a:rPr lang="es-CR" sz="2800" b="1" spc="-1" dirty="0" smtClean="0">
                <a:solidFill>
                  <a:srgbClr val="000000"/>
                </a:solidFill>
                <a:latin typeface="Arial" panose="020B0604020202020204" pitchFamily="34" charset="0"/>
                <a:cs typeface="Arial" panose="020B0604020202020204" pitchFamily="34" charset="0"/>
              </a:rPr>
              <a:t>INICIO DEL PROCESO DE ELABORACIÓN </a:t>
            </a:r>
            <a:r>
              <a:rPr lang="es-CR" sz="2400" b="1" spc="-1" dirty="0" smtClean="0">
                <a:solidFill>
                  <a:srgbClr val="000000"/>
                </a:solidFill>
                <a:latin typeface="Arial" panose="020B0604020202020204" pitchFamily="34" charset="0"/>
                <a:cs typeface="Arial" panose="020B0604020202020204" pitchFamily="34" charset="0"/>
              </a:rPr>
              <a:t/>
            </a:r>
            <a:br>
              <a:rPr lang="es-CR" sz="2400" b="1" spc="-1" dirty="0" smtClean="0">
                <a:solidFill>
                  <a:srgbClr val="000000"/>
                </a:solidFill>
                <a:latin typeface="Arial" panose="020B0604020202020204" pitchFamily="34" charset="0"/>
                <a:cs typeface="Arial" panose="020B0604020202020204" pitchFamily="34" charset="0"/>
              </a:rPr>
            </a:br>
            <a:r>
              <a:rPr lang="es-CR" sz="2400" b="1" dirty="0">
                <a:solidFill>
                  <a:schemeClr val="bg2">
                    <a:lumMod val="10000"/>
                  </a:schemeClr>
                </a:solidFill>
                <a:latin typeface="Arial" pitchFamily="34" charset="0"/>
                <a:ea typeface="Cambria Math" pitchFamily="18" charset="0"/>
                <a:cs typeface="Arial" pitchFamily="34" charset="0"/>
              </a:rPr>
              <a:t>DEL PLAN REGULADOR DEL CANTON DE SIQUIRRES</a:t>
            </a:r>
            <a:endParaRPr lang="es-ES" sz="2400" b="1" spc="-1" dirty="0">
              <a:solidFill>
                <a:srgbClr val="000000"/>
              </a:solidFill>
              <a:latin typeface="Arial" panose="020B0604020202020204" pitchFamily="34" charset="0"/>
              <a:cs typeface="Arial" panose="020B0604020202020204" pitchFamily="34" charset="0"/>
            </a:endParaRPr>
          </a:p>
        </p:txBody>
      </p:sp>
      <p:sp>
        <p:nvSpPr>
          <p:cNvPr id="6" name="Marcador de contenido 5"/>
          <p:cNvSpPr>
            <a:spLocks noGrp="1"/>
          </p:cNvSpPr>
          <p:nvPr>
            <p:ph idx="1"/>
          </p:nvPr>
        </p:nvSpPr>
        <p:spPr/>
        <p:txBody>
          <a:bodyPr>
            <a:normAutofit/>
          </a:bodyPr>
          <a:lstStyle/>
          <a:p>
            <a:pPr marL="360" indent="0" algn="just">
              <a:spcBef>
                <a:spcPts val="479"/>
              </a:spcBef>
              <a:buNone/>
            </a:pPr>
            <a:r>
              <a:rPr lang="es-CR" altLang="es-ES_tradnl" spc="-1" dirty="0">
                <a:solidFill>
                  <a:srgbClr val="000000"/>
                </a:solidFill>
                <a:latin typeface="Bookman Old Style" panose="02050604050505020204" pitchFamily="18" charset="0"/>
              </a:rPr>
              <a:t>La Municipalidad de </a:t>
            </a:r>
            <a:r>
              <a:rPr lang="es-CR" altLang="es-ES_tradnl" spc="-1" dirty="0" err="1">
                <a:solidFill>
                  <a:srgbClr val="000000"/>
                </a:solidFill>
                <a:latin typeface="Bookman Old Style" panose="02050604050505020204" pitchFamily="18" charset="0"/>
              </a:rPr>
              <a:t>Siquirres</a:t>
            </a:r>
            <a:r>
              <a:rPr lang="es-CR" altLang="es-ES_tradnl" spc="-1" dirty="0">
                <a:solidFill>
                  <a:srgbClr val="000000"/>
                </a:solidFill>
                <a:latin typeface="Bookman Old Style" panose="02050604050505020204" pitchFamily="18" charset="0"/>
              </a:rPr>
              <a:t> y la Universidad Nacional firmaron contrato el 21 de setiembre del año 2006 y refrendado  por la Contraloría General de la República, el 22 de noviembre del 2006  y el </a:t>
            </a:r>
            <a:r>
              <a:rPr lang="es-CR" altLang="es-ES_tradnl" spc="-1" dirty="0" err="1">
                <a:solidFill>
                  <a:srgbClr val="000000"/>
                </a:solidFill>
                <a:latin typeface="Bookman Old Style" panose="02050604050505020204" pitchFamily="18" charset="0"/>
              </a:rPr>
              <a:t>Addendum</a:t>
            </a:r>
            <a:r>
              <a:rPr lang="es-CR" altLang="es-ES_tradnl" spc="-1" dirty="0">
                <a:solidFill>
                  <a:srgbClr val="000000"/>
                </a:solidFill>
                <a:latin typeface="Bookman Old Style" panose="02050604050505020204" pitchFamily="18" charset="0"/>
              </a:rPr>
              <a:t> UNA-ADD-CVE-361-2006, firmado el 15 de noviembre de 2008, para la elaboración del Plan Regulador Cantonal y en Convenio de Transferencia No Reembolsable con el Fondo de </a:t>
            </a:r>
            <a:r>
              <a:rPr lang="es-CR" altLang="es-ES_tradnl" spc="-1" dirty="0" err="1">
                <a:solidFill>
                  <a:srgbClr val="000000"/>
                </a:solidFill>
                <a:latin typeface="Bookman Old Style" panose="02050604050505020204" pitchFamily="18" charset="0"/>
              </a:rPr>
              <a:t>Preinversión</a:t>
            </a:r>
            <a:r>
              <a:rPr lang="es-CR" altLang="es-ES_tradnl" spc="-1" dirty="0">
                <a:solidFill>
                  <a:srgbClr val="000000"/>
                </a:solidFill>
                <a:latin typeface="Bookman Old Style" panose="02050604050505020204" pitchFamily="18" charset="0"/>
              </a:rPr>
              <a:t> del Ministerio de Planificación Nacional y Política Económica y la Municipalidad de </a:t>
            </a:r>
            <a:r>
              <a:rPr lang="es-CR" altLang="es-ES_tradnl" spc="-1" dirty="0" err="1">
                <a:solidFill>
                  <a:srgbClr val="000000"/>
                </a:solidFill>
                <a:latin typeface="Bookman Old Style" panose="02050604050505020204" pitchFamily="18" charset="0"/>
              </a:rPr>
              <a:t>Siquirres</a:t>
            </a:r>
            <a:r>
              <a:rPr lang="es-CR" altLang="es-ES_tradnl" spc="-1" dirty="0">
                <a:solidFill>
                  <a:srgbClr val="000000"/>
                </a:solidFill>
                <a:latin typeface="Bookman Old Style" panose="02050604050505020204" pitchFamily="18" charset="0"/>
              </a:rPr>
              <a:t> Nº TR-03/02-G firmado el 14 de febrero de 2005.</a:t>
            </a:r>
            <a:endParaRPr lang="es-ES_tradnl" altLang="es-ES_tradnl" spc="-1" dirty="0">
              <a:solidFill>
                <a:srgbClr val="000000"/>
              </a:solidFill>
              <a:latin typeface="Bookman Old Style" panose="02050604050505020204" pitchFamily="18" charset="0"/>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4909" y="119465"/>
            <a:ext cx="1337895" cy="1337895"/>
          </a:xfrm>
          <a:prstGeom prst="rect">
            <a:avLst/>
          </a:prstGeom>
          <a:ln>
            <a:noFill/>
          </a:ln>
          <a:effectLst>
            <a:softEdge rad="112500"/>
          </a:effectLst>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4909" y="2745093"/>
            <a:ext cx="1391523" cy="1134454"/>
          </a:xfrm>
          <a:prstGeom prst="rect">
            <a:avLst/>
          </a:prstGeom>
          <a:ln>
            <a:noFill/>
          </a:ln>
          <a:effectLst>
            <a:softEdge rad="112500"/>
          </a:effectLst>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8390" y="5574351"/>
            <a:ext cx="1868042" cy="934021"/>
          </a:xfrm>
          <a:prstGeom prst="rect">
            <a:avLst/>
          </a:prstGeom>
          <a:ln>
            <a:noFill/>
          </a:ln>
          <a:effectLst>
            <a:softEdge rad="112500"/>
          </a:effectLst>
        </p:spPr>
      </p:pic>
    </p:spTree>
    <p:extLst>
      <p:ext uri="{BB962C8B-B14F-4D97-AF65-F5344CB8AC3E}">
        <p14:creationId xmlns:p14="http://schemas.microsoft.com/office/powerpoint/2010/main" val="34116167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defRPr/>
            </a:pPr>
            <a:r>
              <a:rPr lang="es-CR" sz="2800" b="1" dirty="0">
                <a:solidFill>
                  <a:schemeClr val="bg2">
                    <a:lumMod val="10000"/>
                  </a:schemeClr>
                </a:solidFill>
                <a:latin typeface="Arial" pitchFamily="34" charset="0"/>
                <a:ea typeface="Cambria Math" pitchFamily="18" charset="0"/>
                <a:cs typeface="Arial" pitchFamily="34" charset="0"/>
              </a:rPr>
              <a:t>CRONICA DE </a:t>
            </a:r>
            <a:r>
              <a:rPr lang="es-CR" sz="2800" b="1" dirty="0" smtClean="0">
                <a:solidFill>
                  <a:schemeClr val="bg2">
                    <a:lumMod val="10000"/>
                  </a:schemeClr>
                </a:solidFill>
                <a:latin typeface="Arial" pitchFamily="34" charset="0"/>
                <a:ea typeface="Cambria Math" pitchFamily="18" charset="0"/>
                <a:cs typeface="Arial" pitchFamily="34" charset="0"/>
              </a:rPr>
              <a:t>LA PRIMERA FASE</a:t>
            </a:r>
            <a:r>
              <a:rPr lang="es-CR" sz="3200" b="1" dirty="0">
                <a:solidFill>
                  <a:schemeClr val="bg2">
                    <a:lumMod val="10000"/>
                  </a:schemeClr>
                </a:solidFill>
                <a:latin typeface="Arial" pitchFamily="34" charset="0"/>
                <a:ea typeface="Cambria Math" pitchFamily="18" charset="0"/>
                <a:cs typeface="Arial" pitchFamily="34" charset="0"/>
              </a:rPr>
              <a:t/>
            </a:r>
            <a:br>
              <a:rPr lang="es-CR" sz="3200" b="1" dirty="0">
                <a:solidFill>
                  <a:schemeClr val="bg2">
                    <a:lumMod val="10000"/>
                  </a:schemeClr>
                </a:solidFill>
                <a:latin typeface="Arial" pitchFamily="34" charset="0"/>
                <a:ea typeface="Cambria Math" pitchFamily="18" charset="0"/>
                <a:cs typeface="Arial" pitchFamily="34" charset="0"/>
              </a:rPr>
            </a:br>
            <a:r>
              <a:rPr lang="es-CR" sz="2400" b="1" dirty="0" smtClean="0">
                <a:solidFill>
                  <a:schemeClr val="bg2">
                    <a:lumMod val="10000"/>
                  </a:schemeClr>
                </a:solidFill>
                <a:latin typeface="Arial" pitchFamily="34" charset="0"/>
                <a:ea typeface="Cambria Math" pitchFamily="18" charset="0"/>
                <a:cs typeface="Arial" pitchFamily="34" charset="0"/>
              </a:rPr>
              <a:t>DEL PLAN </a:t>
            </a:r>
            <a:r>
              <a:rPr lang="es-CR" sz="2400" b="1" dirty="0">
                <a:solidFill>
                  <a:schemeClr val="bg2">
                    <a:lumMod val="10000"/>
                  </a:schemeClr>
                </a:solidFill>
                <a:latin typeface="Arial" pitchFamily="34" charset="0"/>
                <a:ea typeface="Cambria Math" pitchFamily="18" charset="0"/>
                <a:cs typeface="Arial" pitchFamily="34" charset="0"/>
              </a:rPr>
              <a:t>REGULADOR DEL CANTON DE </a:t>
            </a:r>
            <a:r>
              <a:rPr lang="es-CR" sz="2400" b="1" dirty="0" smtClean="0">
                <a:solidFill>
                  <a:schemeClr val="bg2">
                    <a:lumMod val="10000"/>
                  </a:schemeClr>
                </a:solidFill>
                <a:latin typeface="Arial" pitchFamily="34" charset="0"/>
                <a:ea typeface="Cambria Math" pitchFamily="18" charset="0"/>
                <a:cs typeface="Arial" pitchFamily="34" charset="0"/>
              </a:rPr>
              <a:t>SIQUIRRES</a:t>
            </a:r>
            <a:endParaRPr lang="es-ES" sz="2400" b="1" dirty="0"/>
          </a:p>
        </p:txBody>
      </p:sp>
      <p:sp>
        <p:nvSpPr>
          <p:cNvPr id="6" name="Marcador de contenido 5"/>
          <p:cNvSpPr>
            <a:spLocks noGrp="1"/>
          </p:cNvSpPr>
          <p:nvPr>
            <p:ph idx="1"/>
          </p:nvPr>
        </p:nvSpPr>
        <p:spPr>
          <a:xfrm>
            <a:off x="677334" y="2160589"/>
            <a:ext cx="8596668" cy="4124301"/>
          </a:xfrm>
        </p:spPr>
        <p:txBody>
          <a:bodyPr>
            <a:noAutofit/>
          </a:bodyPr>
          <a:lstStyle/>
          <a:p>
            <a:pPr marL="285750" indent="-285750" algn="just">
              <a:defRPr/>
            </a:pPr>
            <a:r>
              <a:rPr lang="es-CR" sz="1400" b="1" dirty="0">
                <a:solidFill>
                  <a:schemeClr val="bg2">
                    <a:lumMod val="10000"/>
                  </a:schemeClr>
                </a:solidFill>
                <a:latin typeface="Bookman Old Style" panose="02050604050505020204" pitchFamily="18" charset="0"/>
                <a:ea typeface="Cambria Math" pitchFamily="18" charset="0"/>
                <a:cs typeface="Arial" pitchFamily="34" charset="0"/>
              </a:rPr>
              <a:t>28 de marzo 2008</a:t>
            </a:r>
            <a:r>
              <a:rPr lang="es-CR" sz="1400" dirty="0">
                <a:solidFill>
                  <a:schemeClr val="bg2">
                    <a:lumMod val="10000"/>
                  </a:schemeClr>
                </a:solidFill>
                <a:latin typeface="Bookman Old Style" panose="02050604050505020204" pitchFamily="18" charset="0"/>
                <a:ea typeface="Cambria Math" pitchFamily="18" charset="0"/>
                <a:cs typeface="Arial" pitchFamily="34" charset="0"/>
              </a:rPr>
              <a:t>. Entrega y aprobación de los </a:t>
            </a:r>
            <a:r>
              <a:rPr lang="es-CR" sz="1400" dirty="0" smtClean="0">
                <a:solidFill>
                  <a:schemeClr val="bg2">
                    <a:lumMod val="10000"/>
                  </a:schemeClr>
                </a:solidFill>
                <a:latin typeface="Bookman Old Style" panose="02050604050505020204" pitchFamily="18" charset="0"/>
                <a:ea typeface="Cambria Math" pitchFamily="18" charset="0"/>
                <a:cs typeface="Arial" pitchFamily="34" charset="0"/>
              </a:rPr>
              <a:t>documentos finales </a:t>
            </a:r>
            <a:r>
              <a:rPr lang="es-CR" sz="1400" dirty="0">
                <a:solidFill>
                  <a:schemeClr val="bg2">
                    <a:lumMod val="10000"/>
                  </a:schemeClr>
                </a:solidFill>
                <a:latin typeface="Bookman Old Style" panose="02050604050505020204" pitchFamily="18" charset="0"/>
                <a:ea typeface="Cambria Math" pitchFamily="18" charset="0"/>
                <a:cs typeface="Arial" pitchFamily="34" charset="0"/>
              </a:rPr>
              <a:t>del Diagnóstico</a:t>
            </a:r>
            <a:r>
              <a:rPr lang="es-CR" sz="1400" dirty="0" smtClean="0">
                <a:solidFill>
                  <a:schemeClr val="bg2">
                    <a:lumMod val="10000"/>
                  </a:schemeClr>
                </a:solidFill>
                <a:latin typeface="Bookman Old Style" panose="02050604050505020204" pitchFamily="18" charset="0"/>
                <a:ea typeface="Cambria Math" pitchFamily="18" charset="0"/>
                <a:cs typeface="Arial" pitchFamily="34" charset="0"/>
              </a:rPr>
              <a:t>.</a:t>
            </a:r>
          </a:p>
          <a:p>
            <a:pPr marL="285750" indent="-285750" algn="just">
              <a:defRPr/>
            </a:pPr>
            <a:endParaRPr lang="es-CR" sz="1400" dirty="0">
              <a:solidFill>
                <a:schemeClr val="bg2">
                  <a:lumMod val="10000"/>
                </a:schemeClr>
              </a:solidFill>
              <a:latin typeface="Bookman Old Style" panose="02050604050505020204" pitchFamily="18" charset="0"/>
              <a:ea typeface="Cambria Math" pitchFamily="18" charset="0"/>
              <a:cs typeface="Arial" pitchFamily="34" charset="0"/>
            </a:endParaRPr>
          </a:p>
          <a:p>
            <a:pPr marL="285750" indent="-285750" algn="just">
              <a:defRPr/>
            </a:pPr>
            <a:r>
              <a:rPr lang="es-CR" sz="1400" b="1" dirty="0" smtClean="0">
                <a:solidFill>
                  <a:schemeClr val="bg2">
                    <a:lumMod val="10000"/>
                  </a:schemeClr>
                </a:solidFill>
                <a:latin typeface="Bookman Old Style" panose="02050604050505020204" pitchFamily="18" charset="0"/>
                <a:ea typeface="Cambria Math" pitchFamily="18" charset="0"/>
                <a:cs typeface="Arial" pitchFamily="34" charset="0"/>
              </a:rPr>
              <a:t>10 </a:t>
            </a:r>
            <a:r>
              <a:rPr lang="es-CR" sz="1400" b="1" dirty="0">
                <a:solidFill>
                  <a:schemeClr val="bg2">
                    <a:lumMod val="10000"/>
                  </a:schemeClr>
                </a:solidFill>
                <a:latin typeface="Bookman Old Style" panose="02050604050505020204" pitchFamily="18" charset="0"/>
                <a:ea typeface="Cambria Math" pitchFamily="18" charset="0"/>
                <a:cs typeface="Arial" pitchFamily="34" charset="0"/>
              </a:rPr>
              <a:t>de junio 2011</a:t>
            </a:r>
            <a:r>
              <a:rPr lang="es-CR" sz="1400" dirty="0">
                <a:solidFill>
                  <a:schemeClr val="bg2">
                    <a:lumMod val="10000"/>
                  </a:schemeClr>
                </a:solidFill>
                <a:latin typeface="Bookman Old Style" panose="02050604050505020204" pitchFamily="18" charset="0"/>
                <a:ea typeface="Cambria Math" pitchFamily="18" charset="0"/>
                <a:cs typeface="Arial" pitchFamily="34" charset="0"/>
              </a:rPr>
              <a:t>. Aprobación del Pronostico y Propuestas </a:t>
            </a:r>
            <a:r>
              <a:rPr lang="es-CR" sz="1400" dirty="0" smtClean="0">
                <a:solidFill>
                  <a:schemeClr val="bg2">
                    <a:lumMod val="10000"/>
                  </a:schemeClr>
                </a:solidFill>
                <a:latin typeface="Bookman Old Style" panose="02050604050505020204" pitchFamily="18" charset="0"/>
                <a:ea typeface="Cambria Math" pitchFamily="18" charset="0"/>
                <a:cs typeface="Arial" pitchFamily="34" charset="0"/>
              </a:rPr>
              <a:t>por la </a:t>
            </a:r>
            <a:r>
              <a:rPr lang="es-CR" sz="1400" dirty="0">
                <a:solidFill>
                  <a:schemeClr val="bg2">
                    <a:lumMod val="10000"/>
                  </a:schemeClr>
                </a:solidFill>
                <a:latin typeface="Bookman Old Style" panose="02050604050505020204" pitchFamily="18" charset="0"/>
                <a:ea typeface="Cambria Math" pitchFamily="18" charset="0"/>
                <a:cs typeface="Arial" pitchFamily="34" charset="0"/>
              </a:rPr>
              <a:t>Comisión del Plan Regulador</a:t>
            </a:r>
            <a:r>
              <a:rPr lang="es-CR" sz="1400" dirty="0" smtClean="0">
                <a:solidFill>
                  <a:schemeClr val="bg2">
                    <a:lumMod val="10000"/>
                  </a:schemeClr>
                </a:solidFill>
                <a:latin typeface="Bookman Old Style" panose="02050604050505020204" pitchFamily="18" charset="0"/>
                <a:ea typeface="Cambria Math" pitchFamily="18" charset="0"/>
                <a:cs typeface="Arial" pitchFamily="34" charset="0"/>
              </a:rPr>
              <a:t>.</a:t>
            </a:r>
          </a:p>
          <a:p>
            <a:pPr marL="285750" indent="-285750" algn="just">
              <a:defRPr/>
            </a:pPr>
            <a:endParaRPr lang="es-CR" sz="1400" dirty="0">
              <a:solidFill>
                <a:schemeClr val="bg2">
                  <a:lumMod val="10000"/>
                </a:schemeClr>
              </a:solidFill>
              <a:latin typeface="Bookman Old Style" panose="02050604050505020204" pitchFamily="18" charset="0"/>
              <a:ea typeface="Cambria Math" pitchFamily="18" charset="0"/>
              <a:cs typeface="Arial" pitchFamily="34" charset="0"/>
            </a:endParaRPr>
          </a:p>
          <a:p>
            <a:pPr marL="285750" indent="-285750">
              <a:defRPr/>
            </a:pPr>
            <a:r>
              <a:rPr lang="es-CR" sz="1400" b="1" dirty="0" smtClean="0">
                <a:solidFill>
                  <a:schemeClr val="bg2">
                    <a:lumMod val="10000"/>
                  </a:schemeClr>
                </a:solidFill>
                <a:latin typeface="Bookman Old Style" panose="02050604050505020204" pitchFamily="18" charset="0"/>
                <a:ea typeface="Cambria Math" pitchFamily="18" charset="0"/>
                <a:cs typeface="Arial" pitchFamily="34" charset="0"/>
              </a:rPr>
              <a:t>09 </a:t>
            </a:r>
            <a:r>
              <a:rPr lang="es-CR" sz="1400" b="1" dirty="0">
                <a:solidFill>
                  <a:schemeClr val="bg2">
                    <a:lumMod val="10000"/>
                  </a:schemeClr>
                </a:solidFill>
                <a:latin typeface="Bookman Old Style" panose="02050604050505020204" pitchFamily="18" charset="0"/>
                <a:ea typeface="Cambria Math" pitchFamily="18" charset="0"/>
                <a:cs typeface="Arial" pitchFamily="34" charset="0"/>
              </a:rPr>
              <a:t>de noviembre del 2011</a:t>
            </a:r>
            <a:r>
              <a:rPr lang="es-CR" sz="1400" dirty="0">
                <a:solidFill>
                  <a:schemeClr val="bg2">
                    <a:lumMod val="10000"/>
                  </a:schemeClr>
                </a:solidFill>
                <a:latin typeface="Bookman Old Style" panose="02050604050505020204" pitchFamily="18" charset="0"/>
                <a:ea typeface="Cambria Math" pitchFamily="18" charset="0"/>
                <a:cs typeface="Arial" pitchFamily="34" charset="0"/>
              </a:rPr>
              <a:t>. Aprobación de la Zonificación del </a:t>
            </a:r>
            <a:r>
              <a:rPr lang="es-CR" sz="1400" dirty="0" smtClean="0">
                <a:solidFill>
                  <a:schemeClr val="bg2">
                    <a:lumMod val="10000"/>
                  </a:schemeClr>
                </a:solidFill>
                <a:latin typeface="Bookman Old Style" panose="02050604050505020204" pitchFamily="18" charset="0"/>
                <a:ea typeface="Cambria Math" pitchFamily="18" charset="0"/>
                <a:cs typeface="Arial" pitchFamily="34" charset="0"/>
              </a:rPr>
              <a:t>Plan </a:t>
            </a:r>
            <a:r>
              <a:rPr lang="es-CR" sz="1400" dirty="0">
                <a:solidFill>
                  <a:schemeClr val="bg2">
                    <a:lumMod val="10000"/>
                  </a:schemeClr>
                </a:solidFill>
                <a:latin typeface="Bookman Old Style" panose="02050604050505020204" pitchFamily="18" charset="0"/>
                <a:ea typeface="Cambria Math" pitchFamily="18" charset="0"/>
                <a:cs typeface="Arial" pitchFamily="34" charset="0"/>
              </a:rPr>
              <a:t>regulador en reunión del equipo técnico y Comisión </a:t>
            </a:r>
            <a:r>
              <a:rPr lang="es-CR" sz="1400" dirty="0" smtClean="0">
                <a:solidFill>
                  <a:schemeClr val="bg2">
                    <a:lumMod val="10000"/>
                  </a:schemeClr>
                </a:solidFill>
                <a:latin typeface="Bookman Old Style" panose="02050604050505020204" pitchFamily="18" charset="0"/>
                <a:ea typeface="Cambria Math" pitchFamily="18" charset="0"/>
                <a:cs typeface="Arial" pitchFamily="34" charset="0"/>
              </a:rPr>
              <a:t>del </a:t>
            </a:r>
            <a:r>
              <a:rPr lang="es-CR" sz="1400" b="1" dirty="0" smtClean="0">
                <a:solidFill>
                  <a:schemeClr val="bg2">
                    <a:lumMod val="10000"/>
                  </a:schemeClr>
                </a:solidFill>
                <a:latin typeface="Bookman Old Style" panose="02050604050505020204" pitchFamily="18" charset="0"/>
                <a:ea typeface="Cambria Math" pitchFamily="18" charset="0"/>
                <a:cs typeface="Arial" pitchFamily="34" charset="0"/>
              </a:rPr>
              <a:t>plan </a:t>
            </a:r>
            <a:r>
              <a:rPr lang="es-CR" sz="1400" b="1" dirty="0">
                <a:solidFill>
                  <a:schemeClr val="bg2">
                    <a:lumMod val="10000"/>
                  </a:schemeClr>
                </a:solidFill>
                <a:latin typeface="Bookman Old Style" panose="02050604050505020204" pitchFamily="18" charset="0"/>
                <a:ea typeface="Cambria Math" pitchFamily="18" charset="0"/>
                <a:cs typeface="Arial" pitchFamily="34" charset="0"/>
              </a:rPr>
              <a:t>Regulador</a:t>
            </a:r>
            <a:r>
              <a:rPr lang="es-CR" sz="1400" b="1" dirty="0" smtClean="0">
                <a:solidFill>
                  <a:schemeClr val="bg2">
                    <a:lumMod val="10000"/>
                  </a:schemeClr>
                </a:solidFill>
                <a:latin typeface="Bookman Old Style" panose="02050604050505020204" pitchFamily="18" charset="0"/>
                <a:ea typeface="Cambria Math" pitchFamily="18" charset="0"/>
                <a:cs typeface="Arial" pitchFamily="34" charset="0"/>
              </a:rPr>
              <a:t>.</a:t>
            </a:r>
          </a:p>
          <a:p>
            <a:pPr marL="285750" indent="-285750">
              <a:defRPr/>
            </a:pPr>
            <a:endParaRPr lang="es-CR" sz="1400" b="1" dirty="0">
              <a:solidFill>
                <a:schemeClr val="bg2">
                  <a:lumMod val="10000"/>
                </a:schemeClr>
              </a:solidFill>
              <a:latin typeface="Bookman Old Style" panose="02050604050505020204" pitchFamily="18" charset="0"/>
              <a:ea typeface="Cambria Math" pitchFamily="18" charset="0"/>
              <a:cs typeface="Arial" pitchFamily="34" charset="0"/>
            </a:endParaRPr>
          </a:p>
          <a:p>
            <a:pPr marL="285750" indent="-285750" algn="just">
              <a:defRPr/>
            </a:pPr>
            <a:r>
              <a:rPr lang="es-CR" sz="1400" b="1" dirty="0" smtClean="0">
                <a:solidFill>
                  <a:schemeClr val="bg2">
                    <a:lumMod val="10000"/>
                  </a:schemeClr>
                </a:solidFill>
                <a:latin typeface="Bookman Old Style" panose="02050604050505020204" pitchFamily="18" charset="0"/>
                <a:ea typeface="Cambria Math" pitchFamily="18" charset="0"/>
                <a:cs typeface="Arial" pitchFamily="34" charset="0"/>
              </a:rPr>
              <a:t>04 </a:t>
            </a:r>
            <a:r>
              <a:rPr lang="es-CR" sz="1400" b="1" dirty="0">
                <a:solidFill>
                  <a:schemeClr val="bg2">
                    <a:lumMod val="10000"/>
                  </a:schemeClr>
                </a:solidFill>
                <a:latin typeface="Bookman Old Style" panose="02050604050505020204" pitchFamily="18" charset="0"/>
                <a:ea typeface="Cambria Math" pitchFamily="18" charset="0"/>
                <a:cs typeface="Arial" pitchFamily="34" charset="0"/>
              </a:rPr>
              <a:t>de Julio 2012</a:t>
            </a:r>
            <a:r>
              <a:rPr lang="es-CR" sz="1400" b="1" dirty="0" smtClean="0">
                <a:solidFill>
                  <a:schemeClr val="bg2">
                    <a:lumMod val="10000"/>
                  </a:schemeClr>
                </a:solidFill>
                <a:latin typeface="Bookman Old Style" panose="02050604050505020204" pitchFamily="18" charset="0"/>
                <a:ea typeface="Cambria Math" pitchFamily="18" charset="0"/>
                <a:cs typeface="Arial" pitchFamily="34" charset="0"/>
              </a:rPr>
              <a:t>.</a:t>
            </a:r>
            <a:r>
              <a:rPr lang="es-CR" sz="1400" dirty="0" smtClean="0">
                <a:solidFill>
                  <a:schemeClr val="tx1"/>
                </a:solidFill>
                <a:latin typeface="Bookman Old Style" panose="02050604050505020204" pitchFamily="18" charset="0"/>
                <a:ea typeface="Cambria Math" pitchFamily="18" charset="0"/>
                <a:cs typeface="Arial" pitchFamily="34" charset="0"/>
              </a:rPr>
              <a:t> Aprobación </a:t>
            </a:r>
            <a:r>
              <a:rPr lang="es-CR" sz="1400" dirty="0">
                <a:solidFill>
                  <a:schemeClr val="tx1"/>
                </a:solidFill>
                <a:latin typeface="Bookman Old Style" panose="02050604050505020204" pitchFamily="18" charset="0"/>
                <a:ea typeface="Cambria Math" pitchFamily="18" charset="0"/>
                <a:cs typeface="Arial" pitchFamily="34" charset="0"/>
              </a:rPr>
              <a:t>Informe de Índices de </a:t>
            </a:r>
            <a:r>
              <a:rPr lang="es-CR" sz="1400" dirty="0" smtClean="0">
                <a:solidFill>
                  <a:schemeClr val="tx1"/>
                </a:solidFill>
                <a:latin typeface="Bookman Old Style" panose="02050604050505020204" pitchFamily="18" charset="0"/>
                <a:ea typeface="Cambria Math" pitchFamily="18" charset="0"/>
                <a:cs typeface="Arial" pitchFamily="34" charset="0"/>
              </a:rPr>
              <a:t>Fragilidad Ambiental </a:t>
            </a:r>
            <a:r>
              <a:rPr lang="es-CR" sz="1400" dirty="0">
                <a:solidFill>
                  <a:schemeClr val="tx1"/>
                </a:solidFill>
                <a:latin typeface="Bookman Old Style" panose="02050604050505020204" pitchFamily="18" charset="0"/>
                <a:ea typeface="Cambria Math" pitchFamily="18" charset="0"/>
                <a:cs typeface="Arial" pitchFamily="34" charset="0"/>
              </a:rPr>
              <a:t>por el Concejo Municipal y autorizó  a </a:t>
            </a:r>
            <a:r>
              <a:rPr lang="es-CR" sz="1400" dirty="0">
                <a:solidFill>
                  <a:schemeClr val="bg2">
                    <a:lumMod val="10000"/>
                  </a:schemeClr>
                </a:solidFill>
                <a:latin typeface="Bookman Old Style" panose="02050604050505020204" pitchFamily="18" charset="0"/>
                <a:ea typeface="Cambria Math" pitchFamily="18" charset="0"/>
                <a:cs typeface="Arial" pitchFamily="34" charset="0"/>
              </a:rPr>
              <a:t>la señora </a:t>
            </a:r>
            <a:r>
              <a:rPr lang="es-CR" sz="1400" dirty="0" smtClean="0">
                <a:solidFill>
                  <a:schemeClr val="bg2">
                    <a:lumMod val="10000"/>
                  </a:schemeClr>
                </a:solidFill>
                <a:latin typeface="Bookman Old Style" panose="02050604050505020204" pitchFamily="18" charset="0"/>
                <a:ea typeface="Cambria Math" pitchFamily="18" charset="0"/>
                <a:cs typeface="Arial" pitchFamily="34" charset="0"/>
              </a:rPr>
              <a:t>exalcaldesa </a:t>
            </a:r>
            <a:r>
              <a:rPr lang="es-CR" sz="1400" dirty="0">
                <a:solidFill>
                  <a:schemeClr val="bg2">
                    <a:lumMod val="10000"/>
                  </a:schemeClr>
                </a:solidFill>
                <a:latin typeface="Bookman Old Style" panose="02050604050505020204" pitchFamily="18" charset="0"/>
                <a:ea typeface="Cambria Math" pitchFamily="18" charset="0"/>
                <a:cs typeface="Arial" pitchFamily="34" charset="0"/>
              </a:rPr>
              <a:t>la Lic. </a:t>
            </a:r>
            <a:r>
              <a:rPr lang="es-CR" sz="1400" dirty="0" err="1">
                <a:solidFill>
                  <a:schemeClr val="bg2">
                    <a:lumMod val="10000"/>
                  </a:schemeClr>
                </a:solidFill>
                <a:latin typeface="Bookman Old Style" panose="02050604050505020204" pitchFamily="18" charset="0"/>
                <a:ea typeface="Cambria Math" pitchFamily="18" charset="0"/>
                <a:cs typeface="Arial" pitchFamily="34" charset="0"/>
              </a:rPr>
              <a:t>Yelgy</a:t>
            </a:r>
            <a:r>
              <a:rPr lang="es-CR" sz="1400" dirty="0">
                <a:solidFill>
                  <a:schemeClr val="bg2">
                    <a:lumMod val="10000"/>
                  </a:schemeClr>
                </a:solidFill>
                <a:latin typeface="Bookman Old Style" panose="02050604050505020204" pitchFamily="18" charset="0"/>
                <a:ea typeface="Cambria Math" pitchFamily="18" charset="0"/>
                <a:cs typeface="Arial" pitchFamily="34" charset="0"/>
              </a:rPr>
              <a:t> Lavinia </a:t>
            </a:r>
            <a:r>
              <a:rPr lang="es-CR" sz="1400" dirty="0" err="1">
                <a:solidFill>
                  <a:schemeClr val="bg2">
                    <a:lumMod val="10000"/>
                  </a:schemeClr>
                </a:solidFill>
                <a:latin typeface="Bookman Old Style" panose="02050604050505020204" pitchFamily="18" charset="0"/>
                <a:ea typeface="Cambria Math" pitchFamily="18" charset="0"/>
                <a:cs typeface="Arial" pitchFamily="34" charset="0"/>
              </a:rPr>
              <a:t>Verley</a:t>
            </a:r>
            <a:r>
              <a:rPr lang="es-CR" sz="1400" dirty="0">
                <a:solidFill>
                  <a:schemeClr val="bg2">
                    <a:lumMod val="10000"/>
                  </a:schemeClr>
                </a:solidFill>
                <a:latin typeface="Bookman Old Style" panose="02050604050505020204" pitchFamily="18" charset="0"/>
                <a:ea typeface="Cambria Math" pitchFamily="18" charset="0"/>
                <a:cs typeface="Arial" pitchFamily="34" charset="0"/>
              </a:rPr>
              <a:t> </a:t>
            </a:r>
            <a:r>
              <a:rPr lang="es-CR" sz="1400" dirty="0" err="1" smtClean="0">
                <a:solidFill>
                  <a:schemeClr val="bg2">
                    <a:lumMod val="10000"/>
                  </a:schemeClr>
                </a:solidFill>
                <a:latin typeface="Bookman Old Style" panose="02050604050505020204" pitchFamily="18" charset="0"/>
                <a:ea typeface="Cambria Math" pitchFamily="18" charset="0"/>
                <a:cs typeface="Arial" pitchFamily="34" charset="0"/>
              </a:rPr>
              <a:t>Knight</a:t>
            </a:r>
            <a:r>
              <a:rPr lang="es-CR" sz="1400" dirty="0" smtClean="0">
                <a:solidFill>
                  <a:schemeClr val="bg2">
                    <a:lumMod val="10000"/>
                  </a:schemeClr>
                </a:solidFill>
                <a:latin typeface="Bookman Old Style" panose="02050604050505020204" pitchFamily="18" charset="0"/>
                <a:ea typeface="Cambria Math" pitchFamily="18" charset="0"/>
                <a:cs typeface="Arial" pitchFamily="34" charset="0"/>
              </a:rPr>
              <a:t> enviar Secretaria </a:t>
            </a:r>
            <a:r>
              <a:rPr lang="es-CR" sz="1400" dirty="0">
                <a:solidFill>
                  <a:schemeClr val="bg2">
                    <a:lumMod val="10000"/>
                  </a:schemeClr>
                </a:solidFill>
                <a:latin typeface="Bookman Old Style" panose="02050604050505020204" pitchFamily="18" charset="0"/>
                <a:ea typeface="Cambria Math" pitchFamily="18" charset="0"/>
                <a:cs typeface="Arial" pitchFamily="34" charset="0"/>
              </a:rPr>
              <a:t>Técnica Nacional Ambiental (SETENA), como </a:t>
            </a:r>
            <a:r>
              <a:rPr lang="es-CR" sz="1400" dirty="0" smtClean="0">
                <a:solidFill>
                  <a:schemeClr val="bg2">
                    <a:lumMod val="10000"/>
                  </a:schemeClr>
                </a:solidFill>
                <a:latin typeface="Bookman Old Style" panose="02050604050505020204" pitchFamily="18" charset="0"/>
                <a:ea typeface="Cambria Math" pitchFamily="18" charset="0"/>
                <a:cs typeface="Arial" pitchFamily="34" charset="0"/>
              </a:rPr>
              <a:t>acto </a:t>
            </a:r>
            <a:r>
              <a:rPr lang="es-CR" sz="1400" dirty="0" smtClean="0">
                <a:solidFill>
                  <a:schemeClr val="tx1"/>
                </a:solidFill>
                <a:latin typeface="Bookman Old Style" panose="02050604050505020204" pitchFamily="18" charset="0"/>
                <a:ea typeface="Cambria Math" pitchFamily="18" charset="0"/>
                <a:cs typeface="Arial" panose="020B0604020202020204" pitchFamily="34" charset="0"/>
              </a:rPr>
              <a:t>administrativo </a:t>
            </a:r>
            <a:r>
              <a:rPr lang="es-CR" sz="1400" dirty="0">
                <a:solidFill>
                  <a:schemeClr val="tx1"/>
                </a:solidFill>
                <a:latin typeface="Bookman Old Style" panose="02050604050505020204" pitchFamily="18" charset="0"/>
                <a:ea typeface="Cambria Math" pitchFamily="18" charset="0"/>
                <a:cs typeface="Arial" panose="020B0604020202020204" pitchFamily="34" charset="0"/>
              </a:rPr>
              <a:t>de la alcaldía</a:t>
            </a:r>
            <a:r>
              <a:rPr lang="es-CR" sz="1400" dirty="0" smtClean="0">
                <a:solidFill>
                  <a:schemeClr val="tx1"/>
                </a:solidFill>
                <a:latin typeface="Bookman Old Style" panose="02050604050505020204" pitchFamily="18" charset="0"/>
                <a:ea typeface="Cambria Math" pitchFamily="18" charset="0"/>
                <a:cs typeface="Arial" panose="020B0604020202020204" pitchFamily="34" charset="0"/>
              </a:rPr>
              <a:t>.</a:t>
            </a:r>
          </a:p>
          <a:p>
            <a:pPr marL="285750" indent="-285750" algn="just">
              <a:defRPr/>
            </a:pPr>
            <a:endParaRPr lang="es-CR" sz="1400" dirty="0" smtClean="0">
              <a:solidFill>
                <a:schemeClr val="tx1"/>
              </a:solidFill>
              <a:latin typeface="Bookman Old Style" panose="02050604050505020204" pitchFamily="18" charset="0"/>
              <a:ea typeface="Cambria Math" pitchFamily="18" charset="0"/>
              <a:cs typeface="Arial" panose="020B0604020202020204" pitchFamily="34" charset="0"/>
            </a:endParaRPr>
          </a:p>
          <a:p>
            <a:pPr marL="285750" indent="-285750" algn="just">
              <a:defRPr/>
            </a:pPr>
            <a:r>
              <a:rPr lang="es-CR" sz="1400" b="1" dirty="0">
                <a:solidFill>
                  <a:schemeClr val="tx1"/>
                </a:solidFill>
                <a:latin typeface="Bookman Old Style" panose="02050604050505020204" pitchFamily="18" charset="0"/>
                <a:ea typeface="Cambria Math" pitchFamily="18" charset="0"/>
                <a:cs typeface="Arial" pitchFamily="34" charset="0"/>
              </a:rPr>
              <a:t>24 de julio 2012. </a:t>
            </a:r>
            <a:r>
              <a:rPr lang="es-CR" sz="1400" dirty="0">
                <a:solidFill>
                  <a:schemeClr val="tx1"/>
                </a:solidFill>
                <a:latin typeface="Bookman Old Style" panose="02050604050505020204" pitchFamily="18" charset="0"/>
                <a:ea typeface="Cambria Math" pitchFamily="18" charset="0"/>
                <a:cs typeface="Arial" pitchFamily="34" charset="0"/>
              </a:rPr>
              <a:t>La alcaldía de la Municipalidad de </a:t>
            </a:r>
            <a:r>
              <a:rPr lang="es-CR" sz="1400" dirty="0" err="1">
                <a:solidFill>
                  <a:schemeClr val="tx1"/>
                </a:solidFill>
                <a:latin typeface="Bookman Old Style" panose="02050604050505020204" pitchFamily="18" charset="0"/>
                <a:ea typeface="Cambria Math" pitchFamily="18" charset="0"/>
                <a:cs typeface="Arial" pitchFamily="34" charset="0"/>
              </a:rPr>
              <a:t>Siquirres</a:t>
            </a:r>
            <a:r>
              <a:rPr lang="es-CR" sz="1400" dirty="0">
                <a:solidFill>
                  <a:schemeClr val="tx1"/>
                </a:solidFill>
                <a:latin typeface="Bookman Old Style" panose="02050604050505020204" pitchFamily="18" charset="0"/>
                <a:ea typeface="Cambria Math" pitchFamily="18" charset="0"/>
                <a:cs typeface="Arial" pitchFamily="34" charset="0"/>
              </a:rPr>
              <a:t> y en cumplimiento con en el Decreto Ejecutivo 32967, </a:t>
            </a:r>
            <a:r>
              <a:rPr lang="es-CR" sz="1400" b="1" dirty="0">
                <a:solidFill>
                  <a:schemeClr val="tx1"/>
                </a:solidFill>
                <a:latin typeface="Bookman Old Style" panose="02050604050505020204" pitchFamily="18" charset="0"/>
                <a:ea typeface="Cambria Math" pitchFamily="18" charset="0"/>
                <a:cs typeface="Arial" pitchFamily="34" charset="0"/>
              </a:rPr>
              <a:t>entregó los documentos de la Variable Ambiental del Plan Regulador de </a:t>
            </a:r>
            <a:r>
              <a:rPr lang="es-CR" sz="1400" b="1" dirty="0" err="1">
                <a:solidFill>
                  <a:schemeClr val="tx1"/>
                </a:solidFill>
                <a:latin typeface="Bookman Old Style" panose="02050604050505020204" pitchFamily="18" charset="0"/>
                <a:ea typeface="Cambria Math" pitchFamily="18" charset="0"/>
                <a:cs typeface="Arial" pitchFamily="34" charset="0"/>
              </a:rPr>
              <a:t>Siquirres</a:t>
            </a:r>
            <a:r>
              <a:rPr lang="es-CR" sz="1400" dirty="0">
                <a:solidFill>
                  <a:schemeClr val="tx1"/>
                </a:solidFill>
                <a:latin typeface="Bookman Old Style" panose="02050604050505020204" pitchFamily="18" charset="0"/>
                <a:ea typeface="Cambria Math" pitchFamily="18" charset="0"/>
                <a:cs typeface="Arial" pitchFamily="34" charset="0"/>
              </a:rPr>
              <a:t>, a SETENA para la revisión técnica (SAE-07-2012</a:t>
            </a:r>
            <a:r>
              <a:rPr lang="es-CR" sz="1400" dirty="0" smtClean="0">
                <a:solidFill>
                  <a:schemeClr val="tx1"/>
                </a:solidFill>
                <a:latin typeface="Bookman Old Style" panose="02050604050505020204" pitchFamily="18" charset="0"/>
                <a:ea typeface="Cambria Math" pitchFamily="18" charset="0"/>
                <a:cs typeface="Arial" pitchFamily="34" charset="0"/>
              </a:rPr>
              <a:t>).</a:t>
            </a:r>
            <a:endParaRPr lang="es-CR" sz="1400" dirty="0">
              <a:solidFill>
                <a:schemeClr val="tx1"/>
              </a:solidFill>
              <a:latin typeface="Bookman Old Style" panose="02050604050505020204" pitchFamily="18" charset="0"/>
              <a:ea typeface="Cambria Math" pitchFamily="18" charset="0"/>
              <a:cs typeface="Arial" pitchFamily="34" charset="0"/>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4909" y="119465"/>
            <a:ext cx="1337895" cy="1337895"/>
          </a:xfrm>
          <a:prstGeom prst="rect">
            <a:avLst/>
          </a:prstGeom>
          <a:ln>
            <a:noFill/>
          </a:ln>
          <a:effectLst>
            <a:softEdge rad="112500"/>
          </a:effectLst>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4909" y="2745093"/>
            <a:ext cx="1391523" cy="1134454"/>
          </a:xfrm>
          <a:prstGeom prst="rect">
            <a:avLst/>
          </a:prstGeom>
          <a:ln>
            <a:noFill/>
          </a:ln>
          <a:effectLst>
            <a:softEdge rad="112500"/>
          </a:effectLst>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8390" y="5574351"/>
            <a:ext cx="1868042" cy="934021"/>
          </a:xfrm>
          <a:prstGeom prst="rect">
            <a:avLst/>
          </a:prstGeom>
          <a:ln>
            <a:noFill/>
          </a:ln>
          <a:effectLst>
            <a:softEdge rad="112500"/>
          </a:effectLst>
        </p:spPr>
      </p:pic>
    </p:spTree>
    <p:extLst>
      <p:ext uri="{BB962C8B-B14F-4D97-AF65-F5344CB8AC3E}">
        <p14:creationId xmlns:p14="http://schemas.microsoft.com/office/powerpoint/2010/main" val="30983364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9" name="TextShape 1"/>
          <p:cNvSpPr txBox="1"/>
          <p:nvPr/>
        </p:nvSpPr>
        <p:spPr>
          <a:xfrm>
            <a:off x="1085160" y="1013627"/>
            <a:ext cx="8229240" cy="767880"/>
          </a:xfrm>
          <a:prstGeom prst="rect">
            <a:avLst/>
          </a:prstGeom>
        </p:spPr>
        <p:txBody>
          <a:bodyPr vert="horz" lIns="91440" tIns="45720" rIns="91440" bIns="45720" rtlCol="0" anchor="t">
            <a:noAutofit/>
          </a:bodyPr>
          <a:lstStyle>
            <a:lvl1pPr algn="ctr" defTabSz="457200">
              <a:lnSpc>
                <a:spcPct val="100000"/>
              </a:lnSpc>
              <a:spcBef>
                <a:spcPct val="0"/>
              </a:spcBef>
              <a:buNone/>
              <a:defRPr sz="3200" b="1" spc="-1">
                <a:solidFill>
                  <a:srgbClr val="000000"/>
                </a:solidFill>
                <a:latin typeface="Calibri"/>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s-CR" sz="2800" dirty="0" smtClean="0">
                <a:latin typeface="Arial" panose="020B0604020202020204" pitchFamily="34" charset="0"/>
                <a:cs typeface="Arial" panose="020B0604020202020204" pitchFamily="34" charset="0"/>
              </a:rPr>
              <a:t>SEGUNDA FASE DE ELABORACIÓN </a:t>
            </a:r>
            <a:r>
              <a:rPr lang="es-CR" sz="2400" dirty="0" smtClean="0">
                <a:latin typeface="Arial" panose="020B0604020202020204" pitchFamily="34" charset="0"/>
                <a:cs typeface="Arial" panose="020B0604020202020204" pitchFamily="34" charset="0"/>
              </a:rPr>
              <a:t>DE PROPUESTA DEL PLAN REGULADOR</a:t>
            </a:r>
          </a:p>
          <a:p>
            <a:endParaRPr lang="es-ES" dirty="0"/>
          </a:p>
        </p:txBody>
      </p:sp>
      <p:pic>
        <p:nvPicPr>
          <p:cNvPr id="4" name="Imagen 2"/>
          <p:cNvPicPr/>
          <p:nvPr/>
        </p:nvPicPr>
        <p:blipFill rotWithShape="1">
          <a:blip r:embed="rId2"/>
          <a:srcRect l="18818" t="63600" r="20485" b="15656"/>
          <a:stretch/>
        </p:blipFill>
        <p:spPr>
          <a:xfrm>
            <a:off x="937740" y="2885287"/>
            <a:ext cx="8524080" cy="1637731"/>
          </a:xfrm>
          <a:prstGeom prst="rect">
            <a:avLst/>
          </a:prstGeom>
          <a:ln>
            <a:noFill/>
          </a:ln>
        </p:spPr>
      </p:pic>
    </p:spTree>
    <p:extLst>
      <p:ext uri="{BB962C8B-B14F-4D97-AF65-F5344CB8AC3E}">
        <p14:creationId xmlns:p14="http://schemas.microsoft.com/office/powerpoint/2010/main" val="2153218314"/>
      </p:ext>
    </p:extLst>
  </p:cSld>
  <p:clrMapOvr>
    <a:masterClrMapping/>
  </p:clrMapOvr>
  <p:transition>
    <p:fade/>
  </p:transition>
  <p:timing>
    <p:tnLst>
      <p:par>
        <p:cTn id="1" dur="indefinite" restart="never" nodeType="tmRoot">
          <p:childTnLst>
            <p:seq>
              <p:cTn id="2" dur="indefinite" nodeType="mainSeq">
                <p:childTnLst>
                  <p:par>
                    <p:cTn id="3" fill="hold" nodeType="clickEffect">
                      <p:stCondLst>
                        <p:cond delay="0"/>
                      </p:stCondLst>
                      <p:childTnLst>
                        <p:par>
                          <p:cTn id="4" fill="hold" nodeType="withEffect">
                            <p:stCondLst>
                              <p:cond delay="0"/>
                            </p:stCondLst>
                            <p:childTnLst>
                              <p:par>
                                <p:cTn id="5" presetID="29" presetClass="entr" fill="hold" nodeType="withEffect">
                                  <p:stCondLst>
                                    <p:cond delay="0"/>
                                  </p:stCondLst>
                                  <p:childTnLst>
                                    <p:set>
                                      <p:cBhvr>
                                        <p:cTn id="6" dur="1" fill="hold">
                                          <p:stCondLst>
                                            <p:cond delay="0"/>
                                          </p:stCondLst>
                                        </p:cTn>
                                        <p:tgtEl>
                                          <p:spTgt spid="469"/>
                                        </p:tgtEl>
                                        <p:attrNameLst>
                                          <p:attrName>style.visibility</p:attrName>
                                        </p:attrNameLst>
                                      </p:cBhvr>
                                      <p:to>
                                        <p:strVal val="visible"/>
                                      </p:to>
                                    </p:set>
                                    <p:anim calcmode="lin" valueType="num">
                                      <p:cBhvr additive="repl">
                                        <p:cTn id="7" dur="1000" fill="hold"/>
                                        <p:tgtEl>
                                          <p:spTgt spid="469"/>
                                        </p:tgtEl>
                                        <p:attrNameLst>
                                          <p:attrName>ppt_x</p:attrName>
                                        </p:attrNameLst>
                                      </p:cBhvr>
                                      <p:tavLst>
                                        <p:tav tm="0">
                                          <p:val>
                                            <p:strVal val="#ppt_x-.2"/>
                                          </p:val>
                                        </p:tav>
                                        <p:tav tm="100000">
                                          <p:val>
                                            <p:strVal val="#ppt_x"/>
                                          </p:val>
                                        </p:tav>
                                      </p:tavLst>
                                    </p:anim>
                                    <p:anim calcmode="lin" valueType="num">
                                      <p:cBhvr additive="repl">
                                        <p:cTn id="8" dur="1000" fill="hold"/>
                                        <p:tgtEl>
                                          <p:spTgt spid="469"/>
                                        </p:tgtEl>
                                        <p:attrNameLst>
                                          <p:attrName>ppt_y</p:attrName>
                                        </p:attrNameLst>
                                      </p:cBhvr>
                                      <p:tavLst>
                                        <p:tav tm="0">
                                          <p:val>
                                            <p:strVal val="#ppt_y"/>
                                          </p:val>
                                        </p:tav>
                                        <p:tav tm="100000">
                                          <p:val>
                                            <p:strVal val="#ppt_y"/>
                                          </p:val>
                                        </p:tav>
                                      </p:tavLst>
                                    </p:anim>
                                    <p:animEffect transition="in" filter="wipe(right)">
                                      <p:cBhvr additive="repl">
                                        <p:cTn id="9" dur="1000"/>
                                        <p:tgtEl>
                                          <p:spTgt spid="469"/>
                                        </p:tgtEl>
                                      </p:cBhvr>
                                    </p:animEffect>
                                  </p:childTnLst>
                                </p:cTn>
                              </p:par>
                              <p:par>
                                <p:cTn id="10" presetID="2" presetClass="entr" presetSubtype="4"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000" fill="hold"/>
                                        <p:tgtEl>
                                          <p:spTgt spid="4"/>
                                        </p:tgtEl>
                                        <p:attrNameLst>
                                          <p:attrName>ppt_x</p:attrName>
                                        </p:attrNameLst>
                                      </p:cBhvr>
                                      <p:tavLst>
                                        <p:tav tm="0">
                                          <p:val>
                                            <p:strVal val="#ppt_x"/>
                                          </p:val>
                                        </p:tav>
                                        <p:tav tm="100000">
                                          <p:val>
                                            <p:strVal val="#ppt_x"/>
                                          </p:val>
                                        </p:tav>
                                      </p:tavLst>
                                    </p:anim>
                                    <p:anim calcmode="lin" valueType="num">
                                      <p:cBhvr additive="base">
                                        <p:cTn id="13"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defRPr/>
            </a:pPr>
            <a:r>
              <a:rPr lang="es-CR" sz="2800" b="1" dirty="0" smtClean="0">
                <a:solidFill>
                  <a:schemeClr val="bg2">
                    <a:lumMod val="10000"/>
                  </a:schemeClr>
                </a:solidFill>
                <a:latin typeface="Arial" pitchFamily="34" charset="0"/>
                <a:ea typeface="Cambria Math" pitchFamily="18" charset="0"/>
                <a:cs typeface="Arial" pitchFamily="34" charset="0"/>
              </a:rPr>
              <a:t>CRONICA DE LA SEGUNDA FASE</a:t>
            </a:r>
            <a:r>
              <a:rPr lang="es-CR" sz="3200" b="1" dirty="0" smtClean="0">
                <a:solidFill>
                  <a:schemeClr val="bg2">
                    <a:lumMod val="10000"/>
                  </a:schemeClr>
                </a:solidFill>
                <a:latin typeface="Arial" pitchFamily="34" charset="0"/>
                <a:ea typeface="Cambria Math" pitchFamily="18" charset="0"/>
                <a:cs typeface="Arial" pitchFamily="34" charset="0"/>
              </a:rPr>
              <a:t/>
            </a:r>
            <a:br>
              <a:rPr lang="es-CR" sz="3200" b="1" dirty="0" smtClean="0">
                <a:solidFill>
                  <a:schemeClr val="bg2">
                    <a:lumMod val="10000"/>
                  </a:schemeClr>
                </a:solidFill>
                <a:latin typeface="Arial" pitchFamily="34" charset="0"/>
                <a:ea typeface="Cambria Math" pitchFamily="18" charset="0"/>
                <a:cs typeface="Arial" pitchFamily="34" charset="0"/>
              </a:rPr>
            </a:br>
            <a:r>
              <a:rPr lang="es-CR" sz="2400" b="1" dirty="0" smtClean="0">
                <a:solidFill>
                  <a:schemeClr val="bg2">
                    <a:lumMod val="10000"/>
                  </a:schemeClr>
                </a:solidFill>
                <a:latin typeface="Arial" pitchFamily="34" charset="0"/>
                <a:ea typeface="Cambria Math" pitchFamily="18" charset="0"/>
                <a:cs typeface="Arial" pitchFamily="34" charset="0"/>
              </a:rPr>
              <a:t>DEL PLAN REGULADOR DEL CANTON DE SIQUIRRES</a:t>
            </a:r>
            <a:endParaRPr lang="es-ES" sz="2400" b="1" dirty="0"/>
          </a:p>
        </p:txBody>
      </p:sp>
      <p:sp>
        <p:nvSpPr>
          <p:cNvPr id="6" name="Marcador de contenido 5"/>
          <p:cNvSpPr>
            <a:spLocks noGrp="1"/>
          </p:cNvSpPr>
          <p:nvPr>
            <p:ph idx="1"/>
          </p:nvPr>
        </p:nvSpPr>
        <p:spPr>
          <a:xfrm>
            <a:off x="677334" y="1930400"/>
            <a:ext cx="8596668" cy="4927600"/>
          </a:xfrm>
        </p:spPr>
        <p:txBody>
          <a:bodyPr>
            <a:noAutofit/>
          </a:bodyPr>
          <a:lstStyle/>
          <a:p>
            <a:pPr algn="just"/>
            <a:r>
              <a:rPr lang="es-CR" sz="1400" b="1" dirty="0">
                <a:solidFill>
                  <a:schemeClr val="tx1"/>
                </a:solidFill>
                <a:latin typeface="Bookman Old Style" panose="02050604050505020204" pitchFamily="18" charset="0"/>
                <a:ea typeface="Cambria Math" pitchFamily="18" charset="0"/>
                <a:cs typeface="Arial" pitchFamily="34" charset="0"/>
              </a:rPr>
              <a:t>06 de mayo 2013: Resolución N° 1189- 2013 Setena. </a:t>
            </a:r>
            <a:r>
              <a:rPr lang="es-CR" sz="1400" dirty="0">
                <a:solidFill>
                  <a:schemeClr val="tx1"/>
                </a:solidFill>
                <a:latin typeface="Bookman Old Style" panose="02050604050505020204" pitchFamily="18" charset="0"/>
                <a:ea typeface="Cambria Math" pitchFamily="18" charset="0"/>
                <a:cs typeface="Arial" pitchFamily="34" charset="0"/>
              </a:rPr>
              <a:t>Se obtiene la aprobación de la variable Ambiental del Plan Regulador del cantón de </a:t>
            </a:r>
            <a:r>
              <a:rPr lang="es-CR" sz="1400" dirty="0" err="1">
                <a:solidFill>
                  <a:schemeClr val="tx1"/>
                </a:solidFill>
                <a:latin typeface="Bookman Old Style" panose="02050604050505020204" pitchFamily="18" charset="0"/>
                <a:ea typeface="Cambria Math" pitchFamily="18" charset="0"/>
                <a:cs typeface="Arial" pitchFamily="34" charset="0"/>
              </a:rPr>
              <a:t>Siquirres</a:t>
            </a:r>
            <a:r>
              <a:rPr lang="es-CR" sz="1400" dirty="0">
                <a:solidFill>
                  <a:schemeClr val="tx1"/>
                </a:solidFill>
                <a:latin typeface="Bookman Old Style" panose="02050604050505020204" pitchFamily="18" charset="0"/>
                <a:ea typeface="Cambria Math" pitchFamily="18" charset="0"/>
                <a:cs typeface="Arial" pitchFamily="34" charset="0"/>
              </a:rPr>
              <a:t>.</a:t>
            </a:r>
          </a:p>
          <a:p>
            <a:pPr algn="just"/>
            <a:endParaRPr lang="es-CR" sz="1400" b="1" dirty="0" smtClean="0">
              <a:solidFill>
                <a:schemeClr val="bg2">
                  <a:lumMod val="10000"/>
                </a:schemeClr>
              </a:solidFill>
              <a:latin typeface="Bookman Old Style" panose="02050604050505020204" pitchFamily="18" charset="0"/>
              <a:ea typeface="Cambria Math" pitchFamily="18" charset="0"/>
              <a:cs typeface="Arial" pitchFamily="34" charset="0"/>
            </a:endParaRPr>
          </a:p>
          <a:p>
            <a:pPr algn="just"/>
            <a:r>
              <a:rPr lang="es-CR" sz="1400" b="1" dirty="0" smtClean="0">
                <a:solidFill>
                  <a:schemeClr val="bg2">
                    <a:lumMod val="10000"/>
                  </a:schemeClr>
                </a:solidFill>
                <a:latin typeface="Bookman Old Style" panose="02050604050505020204" pitchFamily="18" charset="0"/>
                <a:ea typeface="Cambria Math" pitchFamily="18" charset="0"/>
                <a:cs typeface="Arial" pitchFamily="34" charset="0"/>
              </a:rPr>
              <a:t>20 </a:t>
            </a:r>
            <a:r>
              <a:rPr lang="es-CR" sz="1400" b="1" dirty="0">
                <a:solidFill>
                  <a:schemeClr val="bg2">
                    <a:lumMod val="10000"/>
                  </a:schemeClr>
                </a:solidFill>
                <a:latin typeface="Bookman Old Style" panose="02050604050505020204" pitchFamily="18" charset="0"/>
                <a:ea typeface="Cambria Math" pitchFamily="18" charset="0"/>
                <a:cs typeface="Arial" pitchFamily="34" charset="0"/>
              </a:rPr>
              <a:t>de agosto del 2014</a:t>
            </a:r>
            <a:r>
              <a:rPr lang="es-CR" sz="1400" dirty="0">
                <a:solidFill>
                  <a:schemeClr val="bg2">
                    <a:lumMod val="10000"/>
                  </a:schemeClr>
                </a:solidFill>
                <a:latin typeface="Bookman Old Style" panose="02050604050505020204" pitchFamily="18" charset="0"/>
                <a:ea typeface="Cambria Math" pitchFamily="18" charset="0"/>
                <a:cs typeface="Arial" pitchFamily="34" charset="0"/>
              </a:rPr>
              <a:t>. La Municipalidad de </a:t>
            </a:r>
            <a:r>
              <a:rPr lang="es-CR" sz="1400" dirty="0" err="1">
                <a:solidFill>
                  <a:schemeClr val="bg2">
                    <a:lumMod val="10000"/>
                  </a:schemeClr>
                </a:solidFill>
                <a:latin typeface="Bookman Old Style" panose="02050604050505020204" pitchFamily="18" charset="0"/>
                <a:ea typeface="Cambria Math" pitchFamily="18" charset="0"/>
                <a:cs typeface="Arial" pitchFamily="34" charset="0"/>
              </a:rPr>
              <a:t>Siquirres</a:t>
            </a:r>
            <a:r>
              <a:rPr lang="es-CR" sz="1400" dirty="0">
                <a:solidFill>
                  <a:schemeClr val="bg2">
                    <a:lumMod val="10000"/>
                  </a:schemeClr>
                </a:solidFill>
                <a:latin typeface="Bookman Old Style" panose="02050604050505020204" pitchFamily="18" charset="0"/>
                <a:ea typeface="Cambria Math" pitchFamily="18" charset="0"/>
                <a:cs typeface="Arial" pitchFamily="34" charset="0"/>
              </a:rPr>
              <a:t> presentó el Plan Regulador al INVU; en acatamiento de la Ley de Planificación Urbana 4240.</a:t>
            </a:r>
          </a:p>
          <a:p>
            <a:pPr algn="just"/>
            <a:endParaRPr lang="es-ES" sz="1400" b="1" dirty="0" smtClean="0">
              <a:solidFill>
                <a:schemeClr val="tx1"/>
              </a:solidFill>
              <a:latin typeface="Bookman Old Style" panose="02050604050505020204" pitchFamily="18" charset="0"/>
            </a:endParaRPr>
          </a:p>
          <a:p>
            <a:pPr algn="just"/>
            <a:r>
              <a:rPr lang="es-ES" sz="1400" b="1" dirty="0" smtClean="0">
                <a:solidFill>
                  <a:schemeClr val="tx1"/>
                </a:solidFill>
                <a:latin typeface="Bookman Old Style" panose="02050604050505020204" pitchFamily="18" charset="0"/>
              </a:rPr>
              <a:t>El </a:t>
            </a:r>
            <a:r>
              <a:rPr lang="es-ES" sz="1400" b="1" dirty="0">
                <a:solidFill>
                  <a:schemeClr val="tx1"/>
                </a:solidFill>
                <a:latin typeface="Bookman Old Style" panose="02050604050505020204" pitchFamily="18" charset="0"/>
              </a:rPr>
              <a:t>13 de marzo de </a:t>
            </a:r>
            <a:r>
              <a:rPr lang="es-ES" sz="1400" b="1" dirty="0" smtClean="0">
                <a:solidFill>
                  <a:schemeClr val="tx1"/>
                </a:solidFill>
                <a:latin typeface="Bookman Old Style" panose="02050604050505020204" pitchFamily="18" charset="0"/>
              </a:rPr>
              <a:t>2015</a:t>
            </a:r>
            <a:r>
              <a:rPr lang="es-ES" sz="1400" dirty="0" smtClean="0">
                <a:solidFill>
                  <a:schemeClr val="tx1"/>
                </a:solidFill>
                <a:latin typeface="Bookman Old Style" panose="02050604050505020204" pitchFamily="18" charset="0"/>
              </a:rPr>
              <a:t>, la </a:t>
            </a:r>
            <a:r>
              <a:rPr lang="es-ES" sz="1400" dirty="0">
                <a:solidFill>
                  <a:schemeClr val="tx1"/>
                </a:solidFill>
                <a:latin typeface="Bookman Old Style" panose="02050604050505020204" pitchFamily="18" charset="0"/>
              </a:rPr>
              <a:t>Unidad de Criterios Técnicos y Operativos de Ordenamiento Territorial, del Departamento de Urbanismo del INVU, emitió criterio en oficio C-DU-064-2015 a la Municipalidad de </a:t>
            </a:r>
            <a:r>
              <a:rPr lang="es-ES" sz="1400" dirty="0" err="1">
                <a:solidFill>
                  <a:schemeClr val="tx1"/>
                </a:solidFill>
                <a:latin typeface="Bookman Old Style" panose="02050604050505020204" pitchFamily="18" charset="0"/>
              </a:rPr>
              <a:t>Siquirres</a:t>
            </a:r>
            <a:r>
              <a:rPr lang="es-ES" sz="1400" dirty="0">
                <a:solidFill>
                  <a:schemeClr val="tx1"/>
                </a:solidFill>
                <a:latin typeface="Bookman Old Style" panose="02050604050505020204" pitchFamily="18" charset="0"/>
              </a:rPr>
              <a:t>, en el que declara desaprobado el documento, entre las observaciones se destaca: </a:t>
            </a:r>
            <a:endParaRPr lang="es-ES" sz="1400" dirty="0" smtClean="0">
              <a:solidFill>
                <a:schemeClr val="tx1"/>
              </a:solidFill>
              <a:latin typeface="Bookman Old Style" panose="02050604050505020204" pitchFamily="18" charset="0"/>
            </a:endParaRPr>
          </a:p>
          <a:p>
            <a:pPr lvl="1" algn="just">
              <a:buFont typeface="Wingdings" panose="05000000000000000000" pitchFamily="2" charset="2"/>
              <a:buChar char="q"/>
            </a:pPr>
            <a:r>
              <a:rPr lang="es-ES" sz="1400" i="1" dirty="0" smtClean="0">
                <a:solidFill>
                  <a:schemeClr val="tx1"/>
                </a:solidFill>
                <a:latin typeface="Bookman Old Style" panose="02050604050505020204" pitchFamily="18" charset="0"/>
              </a:rPr>
              <a:t>Adecuar </a:t>
            </a:r>
            <a:r>
              <a:rPr lang="es-ES" sz="1400" i="1" dirty="0">
                <a:solidFill>
                  <a:schemeClr val="tx1"/>
                </a:solidFill>
                <a:latin typeface="Bookman Old Style" panose="02050604050505020204" pitchFamily="18" charset="0"/>
              </a:rPr>
              <a:t>toda la estructura del documento al orden establecido por el Manual del INVU, especialmente lo relacionado a los reglamentos, esta parte es la más importante y debe hacerse coincidir con el orden establecido en el Manual de procedimientos publicado en la Gaceta N° 58 DEL 22 MARZO 2007. </a:t>
            </a:r>
          </a:p>
          <a:p>
            <a:pPr algn="just"/>
            <a:r>
              <a:rPr lang="es-ES" sz="1400" b="1" dirty="0" smtClean="0">
                <a:solidFill>
                  <a:schemeClr val="tx1"/>
                </a:solidFill>
                <a:latin typeface="Bookman Old Style" panose="02050604050505020204" pitchFamily="18" charset="0"/>
              </a:rPr>
              <a:t>Septiembre a Noviembre del 2017</a:t>
            </a:r>
            <a:r>
              <a:rPr lang="es-ES" sz="1400" dirty="0" smtClean="0">
                <a:solidFill>
                  <a:schemeClr val="tx1"/>
                </a:solidFill>
                <a:latin typeface="Bookman Old Style" panose="02050604050505020204" pitchFamily="18" charset="0"/>
              </a:rPr>
              <a:t>: La Comisión de Plan regulador en conjunto con la Universidad Nacional realizan talleres para obtener información de </a:t>
            </a:r>
            <a:r>
              <a:rPr lang="es-ES" sz="1400" dirty="0">
                <a:solidFill>
                  <a:schemeClr val="tx1"/>
                </a:solidFill>
                <a:latin typeface="Bookman Old Style" panose="02050604050505020204" pitchFamily="18" charset="0"/>
              </a:rPr>
              <a:t>los servicios comunales existentes; para la determinación del acuerdo a la consulta popular, la calidad de los servicios y los proyectos requeridos o previstos para atender adecuadamente la demanda de la comunidad. </a:t>
            </a:r>
          </a:p>
          <a:p>
            <a:pPr>
              <a:defRPr/>
            </a:pPr>
            <a:endParaRPr lang="es-CR" sz="1400" dirty="0">
              <a:solidFill>
                <a:schemeClr val="bg2">
                  <a:lumMod val="10000"/>
                </a:schemeClr>
              </a:solidFill>
              <a:latin typeface="Bookman Old Style" panose="02050604050505020204" pitchFamily="18" charset="0"/>
              <a:ea typeface="Cambria Math" pitchFamily="18" charset="0"/>
              <a:cs typeface="Arial" pitchFamily="34" charset="0"/>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4909" y="119465"/>
            <a:ext cx="1337895" cy="1337895"/>
          </a:xfrm>
          <a:prstGeom prst="rect">
            <a:avLst/>
          </a:prstGeom>
          <a:ln>
            <a:noFill/>
          </a:ln>
          <a:effectLst>
            <a:softEdge rad="112500"/>
          </a:effectLst>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4909" y="2745093"/>
            <a:ext cx="1391523" cy="1134454"/>
          </a:xfrm>
          <a:prstGeom prst="rect">
            <a:avLst/>
          </a:prstGeom>
          <a:ln>
            <a:noFill/>
          </a:ln>
          <a:effectLst>
            <a:softEdge rad="112500"/>
          </a:effectLst>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8390" y="5574351"/>
            <a:ext cx="1868042" cy="934021"/>
          </a:xfrm>
          <a:prstGeom prst="rect">
            <a:avLst/>
          </a:prstGeom>
          <a:ln>
            <a:noFill/>
          </a:ln>
          <a:effectLst>
            <a:softEdge rad="112500"/>
          </a:effectLst>
        </p:spPr>
      </p:pic>
    </p:spTree>
    <p:extLst>
      <p:ext uri="{BB962C8B-B14F-4D97-AF65-F5344CB8AC3E}">
        <p14:creationId xmlns:p14="http://schemas.microsoft.com/office/powerpoint/2010/main" val="31735233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defRPr/>
            </a:pPr>
            <a:r>
              <a:rPr lang="es-CR" sz="2800" b="1" dirty="0">
                <a:solidFill>
                  <a:schemeClr val="bg2">
                    <a:lumMod val="10000"/>
                  </a:schemeClr>
                </a:solidFill>
                <a:latin typeface="Arial" pitchFamily="34" charset="0"/>
                <a:ea typeface="Cambria Math" pitchFamily="18" charset="0"/>
                <a:cs typeface="Arial" pitchFamily="34" charset="0"/>
              </a:rPr>
              <a:t>CRONICA DE LA SEGUNDA FASE</a:t>
            </a:r>
            <a:r>
              <a:rPr lang="es-CR" sz="3200" b="1" dirty="0">
                <a:solidFill>
                  <a:schemeClr val="bg2">
                    <a:lumMod val="10000"/>
                  </a:schemeClr>
                </a:solidFill>
                <a:latin typeface="Arial" pitchFamily="34" charset="0"/>
                <a:ea typeface="Cambria Math" pitchFamily="18" charset="0"/>
                <a:cs typeface="Arial" pitchFamily="34" charset="0"/>
              </a:rPr>
              <a:t/>
            </a:r>
            <a:br>
              <a:rPr lang="es-CR" sz="3200" b="1" dirty="0">
                <a:solidFill>
                  <a:schemeClr val="bg2">
                    <a:lumMod val="10000"/>
                  </a:schemeClr>
                </a:solidFill>
                <a:latin typeface="Arial" pitchFamily="34" charset="0"/>
                <a:ea typeface="Cambria Math" pitchFamily="18" charset="0"/>
                <a:cs typeface="Arial" pitchFamily="34" charset="0"/>
              </a:rPr>
            </a:br>
            <a:r>
              <a:rPr lang="es-CR" sz="2400" b="1" dirty="0">
                <a:solidFill>
                  <a:schemeClr val="bg2">
                    <a:lumMod val="10000"/>
                  </a:schemeClr>
                </a:solidFill>
                <a:latin typeface="Arial" pitchFamily="34" charset="0"/>
                <a:ea typeface="Cambria Math" pitchFamily="18" charset="0"/>
                <a:cs typeface="Arial" pitchFamily="34" charset="0"/>
              </a:rPr>
              <a:t>DEL PLAN REGULADOR DEL CANTON DE </a:t>
            </a:r>
            <a:r>
              <a:rPr lang="es-CR" sz="2400" b="1" dirty="0" smtClean="0">
                <a:solidFill>
                  <a:schemeClr val="bg2">
                    <a:lumMod val="10000"/>
                  </a:schemeClr>
                </a:solidFill>
                <a:latin typeface="Arial" pitchFamily="34" charset="0"/>
                <a:ea typeface="Cambria Math" pitchFamily="18" charset="0"/>
                <a:cs typeface="Arial" pitchFamily="34" charset="0"/>
              </a:rPr>
              <a:t>SIQUIRRES</a:t>
            </a:r>
            <a:endParaRPr lang="es-ES" sz="2400" b="1" dirty="0"/>
          </a:p>
        </p:txBody>
      </p:sp>
      <p:sp>
        <p:nvSpPr>
          <p:cNvPr id="6" name="Marcador de contenido 5"/>
          <p:cNvSpPr>
            <a:spLocks noGrp="1"/>
          </p:cNvSpPr>
          <p:nvPr>
            <p:ph idx="1"/>
          </p:nvPr>
        </p:nvSpPr>
        <p:spPr/>
        <p:txBody>
          <a:bodyPr>
            <a:noAutofit/>
          </a:bodyPr>
          <a:lstStyle/>
          <a:p>
            <a:pPr algn="just">
              <a:defRPr/>
            </a:pPr>
            <a:r>
              <a:rPr lang="es-CR" sz="1400" b="1" dirty="0" smtClean="0">
                <a:solidFill>
                  <a:schemeClr val="tx1"/>
                </a:solidFill>
                <a:latin typeface="Bookman Old Style" panose="02050604050505020204" pitchFamily="18" charset="0"/>
                <a:cs typeface="Arial" pitchFamily="34" charset="0"/>
              </a:rPr>
              <a:t>18 de marzo </a:t>
            </a:r>
            <a:r>
              <a:rPr lang="es-CR" sz="1400" b="1" dirty="0">
                <a:solidFill>
                  <a:schemeClr val="tx1"/>
                </a:solidFill>
                <a:latin typeface="Bookman Old Style" panose="02050604050505020204" pitchFamily="18" charset="0"/>
                <a:cs typeface="Arial" pitchFamily="34" charset="0"/>
              </a:rPr>
              <a:t>2020: </a:t>
            </a:r>
            <a:r>
              <a:rPr lang="es-CR" sz="1400" dirty="0">
                <a:solidFill>
                  <a:schemeClr val="tx1"/>
                </a:solidFill>
                <a:latin typeface="Bookman Old Style" panose="02050604050505020204" pitchFamily="18" charset="0"/>
                <a:cs typeface="Arial" pitchFamily="34" charset="0"/>
              </a:rPr>
              <a:t>El Concejo Municipal de </a:t>
            </a:r>
            <a:r>
              <a:rPr lang="es-CR" sz="1400" dirty="0" err="1">
                <a:solidFill>
                  <a:schemeClr val="tx1"/>
                </a:solidFill>
                <a:latin typeface="Bookman Old Style" panose="02050604050505020204" pitchFamily="18" charset="0"/>
                <a:cs typeface="Arial" pitchFamily="34" charset="0"/>
              </a:rPr>
              <a:t>Siquirres</a:t>
            </a:r>
            <a:r>
              <a:rPr lang="es-CR" sz="1400" dirty="0">
                <a:solidFill>
                  <a:schemeClr val="tx1"/>
                </a:solidFill>
                <a:latin typeface="Bookman Old Style" panose="02050604050505020204" pitchFamily="18" charset="0"/>
                <a:cs typeface="Arial" pitchFamily="34" charset="0"/>
              </a:rPr>
              <a:t>, en su sesión ordinaria </a:t>
            </a:r>
            <a:r>
              <a:rPr lang="es-CR" sz="1400" dirty="0" smtClean="0">
                <a:solidFill>
                  <a:schemeClr val="tx1"/>
                </a:solidFill>
                <a:latin typeface="Bookman Old Style" panose="02050604050505020204" pitchFamily="18" charset="0"/>
                <a:cs typeface="Arial" pitchFamily="34" charset="0"/>
              </a:rPr>
              <a:t>Nº113 </a:t>
            </a:r>
            <a:r>
              <a:rPr lang="es-CR" sz="1400" dirty="0">
                <a:solidFill>
                  <a:schemeClr val="tx1"/>
                </a:solidFill>
                <a:latin typeface="Bookman Old Style" panose="02050604050505020204" pitchFamily="18" charset="0"/>
                <a:cs typeface="Arial" pitchFamily="34" charset="0"/>
              </a:rPr>
              <a:t>celebrada el </a:t>
            </a:r>
            <a:r>
              <a:rPr lang="es-CR" sz="1400" dirty="0" smtClean="0">
                <a:solidFill>
                  <a:schemeClr val="tx1"/>
                </a:solidFill>
                <a:latin typeface="Bookman Old Style" panose="02050604050505020204" pitchFamily="18" charset="0"/>
                <a:cs typeface="Arial" pitchFamily="34" charset="0"/>
              </a:rPr>
              <a:t>18 </a:t>
            </a:r>
            <a:r>
              <a:rPr lang="es-CR" sz="1400" dirty="0">
                <a:solidFill>
                  <a:schemeClr val="tx1"/>
                </a:solidFill>
                <a:latin typeface="Bookman Old Style" panose="02050604050505020204" pitchFamily="18" charset="0"/>
                <a:cs typeface="Arial" pitchFamily="34" charset="0"/>
              </a:rPr>
              <a:t>de </a:t>
            </a:r>
            <a:r>
              <a:rPr lang="es-CR" sz="1400" dirty="0" smtClean="0">
                <a:solidFill>
                  <a:schemeClr val="tx1"/>
                </a:solidFill>
                <a:latin typeface="Bookman Old Style" panose="02050604050505020204" pitchFamily="18" charset="0"/>
                <a:cs typeface="Arial" pitchFamily="34" charset="0"/>
              </a:rPr>
              <a:t>marzo del </a:t>
            </a:r>
            <a:r>
              <a:rPr lang="es-CR" sz="1400" dirty="0">
                <a:solidFill>
                  <a:schemeClr val="tx1"/>
                </a:solidFill>
                <a:latin typeface="Bookman Old Style" panose="02050604050505020204" pitchFamily="18" charset="0"/>
                <a:cs typeface="Arial" pitchFamily="34" charset="0"/>
              </a:rPr>
              <a:t>2020, mediante acuerdo </a:t>
            </a:r>
            <a:r>
              <a:rPr lang="es-CR" sz="1400" dirty="0" smtClean="0">
                <a:solidFill>
                  <a:schemeClr val="tx1"/>
                </a:solidFill>
                <a:latin typeface="Bookman Old Style" panose="02050604050505020204" pitchFamily="18" charset="0"/>
                <a:cs typeface="Arial" pitchFamily="34" charset="0"/>
              </a:rPr>
              <a:t>Nº5113 articulo III, aprueba la presentación del borrador del </a:t>
            </a:r>
            <a:r>
              <a:rPr lang="es-CR" sz="1400" dirty="0">
                <a:solidFill>
                  <a:schemeClr val="tx1"/>
                </a:solidFill>
                <a:latin typeface="Bookman Old Style" panose="02050604050505020204" pitchFamily="18" charset="0"/>
                <a:cs typeface="Arial" pitchFamily="34" charset="0"/>
              </a:rPr>
              <a:t>Plan Regulador </a:t>
            </a:r>
            <a:r>
              <a:rPr lang="es-CR" sz="1400" dirty="0" smtClean="0">
                <a:solidFill>
                  <a:schemeClr val="tx1"/>
                </a:solidFill>
                <a:latin typeface="Bookman Old Style" panose="02050604050505020204" pitchFamily="18" charset="0"/>
                <a:cs typeface="Arial" pitchFamily="34" charset="0"/>
              </a:rPr>
              <a:t>presentado por la Comisión de Plan Regulador. </a:t>
            </a:r>
          </a:p>
          <a:p>
            <a:pPr algn="just">
              <a:defRPr/>
            </a:pPr>
            <a:endParaRPr lang="es-CR" sz="1400" dirty="0" smtClean="0">
              <a:solidFill>
                <a:schemeClr val="tx1"/>
              </a:solidFill>
              <a:latin typeface="Bookman Old Style" panose="02050604050505020204" pitchFamily="18" charset="0"/>
              <a:cs typeface="Arial" pitchFamily="34" charset="0"/>
            </a:endParaRPr>
          </a:p>
          <a:p>
            <a:pPr algn="just">
              <a:defRPr/>
            </a:pPr>
            <a:r>
              <a:rPr lang="es-CR" sz="1400" b="1" dirty="0" smtClean="0">
                <a:solidFill>
                  <a:schemeClr val="tx1"/>
                </a:solidFill>
                <a:latin typeface="Bookman Old Style" panose="02050604050505020204" pitchFamily="18" charset="0"/>
                <a:cs typeface="Arial" pitchFamily="34" charset="0"/>
              </a:rPr>
              <a:t>10 de </a:t>
            </a:r>
            <a:r>
              <a:rPr lang="es-CR" sz="1400" b="1" dirty="0">
                <a:solidFill>
                  <a:schemeClr val="tx1"/>
                </a:solidFill>
                <a:latin typeface="Bookman Old Style" panose="02050604050505020204" pitchFamily="18" charset="0"/>
                <a:cs typeface="Arial" pitchFamily="34" charset="0"/>
              </a:rPr>
              <a:t>noviembre 2020: </a:t>
            </a:r>
            <a:r>
              <a:rPr lang="es-CR" sz="1400" dirty="0">
                <a:solidFill>
                  <a:schemeClr val="tx1"/>
                </a:solidFill>
                <a:latin typeface="Bookman Old Style" panose="02050604050505020204" pitchFamily="18" charset="0"/>
                <a:cs typeface="Arial" pitchFamily="34" charset="0"/>
              </a:rPr>
              <a:t>El Concejo </a:t>
            </a:r>
            <a:r>
              <a:rPr lang="es-CR" sz="1400" dirty="0" smtClean="0">
                <a:solidFill>
                  <a:schemeClr val="tx1"/>
                </a:solidFill>
                <a:latin typeface="Bookman Old Style" panose="02050604050505020204" pitchFamily="18" charset="0"/>
                <a:cs typeface="Arial" pitchFamily="34" charset="0"/>
              </a:rPr>
              <a:t>Municipal </a:t>
            </a:r>
            <a:r>
              <a:rPr lang="es-CR" sz="1400" dirty="0">
                <a:solidFill>
                  <a:schemeClr val="tx1"/>
                </a:solidFill>
                <a:latin typeface="Bookman Old Style" panose="02050604050505020204" pitchFamily="18" charset="0"/>
                <a:cs typeface="Arial" pitchFamily="34" charset="0"/>
              </a:rPr>
              <a:t>de </a:t>
            </a:r>
            <a:r>
              <a:rPr lang="es-CR" sz="1400" dirty="0" err="1" smtClean="0">
                <a:solidFill>
                  <a:schemeClr val="tx1"/>
                </a:solidFill>
                <a:latin typeface="Bookman Old Style" panose="02050604050505020204" pitchFamily="18" charset="0"/>
                <a:cs typeface="Arial" pitchFamily="34" charset="0"/>
              </a:rPr>
              <a:t>Siquirres</a:t>
            </a:r>
            <a:r>
              <a:rPr lang="es-CR" sz="1400" dirty="0">
                <a:solidFill>
                  <a:schemeClr val="tx1"/>
                </a:solidFill>
                <a:latin typeface="Bookman Old Style" panose="02050604050505020204" pitchFamily="18" charset="0"/>
                <a:cs typeface="Arial" pitchFamily="34" charset="0"/>
              </a:rPr>
              <a:t>, </a:t>
            </a:r>
            <a:r>
              <a:rPr lang="es-CR" sz="1400" dirty="0" smtClean="0">
                <a:solidFill>
                  <a:schemeClr val="tx1"/>
                </a:solidFill>
                <a:latin typeface="Bookman Old Style" panose="02050604050505020204" pitchFamily="18" charset="0"/>
                <a:cs typeface="Arial" pitchFamily="34" charset="0"/>
              </a:rPr>
              <a:t>en su sesión ordinaria Nº028 celebrada el 10 de noviembre del 2020, mediante acuerdo Nº790 aprueba </a:t>
            </a:r>
            <a:r>
              <a:rPr lang="es-CR" sz="1400" dirty="0">
                <a:solidFill>
                  <a:schemeClr val="tx1"/>
                </a:solidFill>
                <a:latin typeface="Bookman Old Style" panose="02050604050505020204" pitchFamily="18" charset="0"/>
                <a:cs typeface="Arial" pitchFamily="34" charset="0"/>
              </a:rPr>
              <a:t>el </a:t>
            </a:r>
            <a:r>
              <a:rPr lang="es-CR" sz="1400" dirty="0" smtClean="0">
                <a:solidFill>
                  <a:schemeClr val="tx1"/>
                </a:solidFill>
                <a:latin typeface="Bookman Old Style" panose="02050604050505020204" pitchFamily="18" charset="0"/>
                <a:cs typeface="Arial" pitchFamily="34" charset="0"/>
              </a:rPr>
              <a:t>REGLAMENTO para </a:t>
            </a:r>
            <a:r>
              <a:rPr lang="es-CR" sz="1400" dirty="0">
                <a:solidFill>
                  <a:schemeClr val="tx1"/>
                </a:solidFill>
                <a:latin typeface="Bookman Old Style" panose="02050604050505020204" pitchFamily="18" charset="0"/>
                <a:cs typeface="Arial" pitchFamily="34" charset="0"/>
              </a:rPr>
              <a:t>la </a:t>
            </a:r>
            <a:r>
              <a:rPr lang="es-CR" sz="1400" dirty="0" smtClean="0">
                <a:solidFill>
                  <a:schemeClr val="tx1"/>
                </a:solidFill>
                <a:latin typeface="Bookman Old Style" panose="02050604050505020204" pitchFamily="18" charset="0"/>
                <a:cs typeface="Arial" pitchFamily="34" charset="0"/>
              </a:rPr>
              <a:t>audiencia pública </a:t>
            </a:r>
            <a:r>
              <a:rPr lang="es-CR" sz="1400" dirty="0">
                <a:solidFill>
                  <a:schemeClr val="tx1"/>
                </a:solidFill>
                <a:latin typeface="Bookman Old Style" panose="02050604050505020204" pitchFamily="18" charset="0"/>
                <a:cs typeface="Arial" pitchFamily="34" charset="0"/>
              </a:rPr>
              <a:t>de la </a:t>
            </a:r>
            <a:r>
              <a:rPr lang="es-CR" sz="1400" dirty="0" smtClean="0">
                <a:solidFill>
                  <a:schemeClr val="tx1"/>
                </a:solidFill>
                <a:latin typeface="Bookman Old Style" panose="02050604050505020204" pitchFamily="18" charset="0"/>
                <a:cs typeface="Arial" pitchFamily="34" charset="0"/>
              </a:rPr>
              <a:t>propuesta </a:t>
            </a:r>
            <a:r>
              <a:rPr lang="es-CR" sz="1400" dirty="0">
                <a:solidFill>
                  <a:schemeClr val="tx1"/>
                </a:solidFill>
                <a:latin typeface="Bookman Old Style" panose="02050604050505020204" pitchFamily="18" charset="0"/>
                <a:cs typeface="Arial" pitchFamily="34" charset="0"/>
              </a:rPr>
              <a:t>del </a:t>
            </a:r>
            <a:r>
              <a:rPr lang="es-CR" sz="1400" dirty="0" smtClean="0">
                <a:solidFill>
                  <a:schemeClr val="tx1"/>
                </a:solidFill>
                <a:latin typeface="Bookman Old Style" panose="02050604050505020204" pitchFamily="18" charset="0"/>
                <a:cs typeface="Arial" pitchFamily="34" charset="0"/>
              </a:rPr>
              <a:t>Plan Regulador.</a:t>
            </a:r>
          </a:p>
          <a:p>
            <a:pPr algn="just">
              <a:defRPr/>
            </a:pPr>
            <a:endParaRPr lang="es-CR" sz="1400" dirty="0">
              <a:solidFill>
                <a:schemeClr val="tx1"/>
              </a:solidFill>
              <a:latin typeface="Bookman Old Style" panose="02050604050505020204" pitchFamily="18" charset="0"/>
              <a:cs typeface="Arial" pitchFamily="34" charset="0"/>
            </a:endParaRPr>
          </a:p>
          <a:p>
            <a:pPr algn="just">
              <a:defRPr/>
            </a:pPr>
            <a:r>
              <a:rPr lang="es-CR" sz="1400" b="1" dirty="0" smtClean="0">
                <a:solidFill>
                  <a:schemeClr val="tx1"/>
                </a:solidFill>
                <a:latin typeface="Bookman Old Style" panose="02050604050505020204" pitchFamily="18" charset="0"/>
                <a:cs typeface="Arial" pitchFamily="34" charset="0"/>
              </a:rPr>
              <a:t>25 de noviembre 2020: </a:t>
            </a:r>
            <a:r>
              <a:rPr lang="es-CR" sz="1400" dirty="0" smtClean="0">
                <a:solidFill>
                  <a:schemeClr val="tx1"/>
                </a:solidFill>
                <a:latin typeface="Bookman Old Style" panose="02050604050505020204" pitchFamily="18" charset="0"/>
                <a:cs typeface="Arial" pitchFamily="34" charset="0"/>
              </a:rPr>
              <a:t>se realiza la publicación en el diario oficial La Gaceta, la convocatoria a la AUDIENCIA PÚBLICA para el día 17 de diciembre del 2020 a las 4:00 p.m., en el Gimnasio Municipal.</a:t>
            </a:r>
            <a:endParaRPr lang="es-CR" sz="1400" dirty="0">
              <a:solidFill>
                <a:schemeClr val="bg2">
                  <a:lumMod val="10000"/>
                </a:schemeClr>
              </a:solidFill>
              <a:latin typeface="Arial" pitchFamily="34" charset="0"/>
              <a:cs typeface="Arial" pitchFamily="34" charset="0"/>
            </a:endParaRPr>
          </a:p>
          <a:p>
            <a:pPr algn="just">
              <a:defRPr/>
            </a:pPr>
            <a:endParaRPr lang="es-CR" sz="1400" dirty="0">
              <a:solidFill>
                <a:schemeClr val="bg2">
                  <a:lumMod val="10000"/>
                </a:schemeClr>
              </a:solidFill>
              <a:latin typeface="Arial" pitchFamily="34" charset="0"/>
              <a:cs typeface="Arial" pitchFamily="34" charset="0"/>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4909" y="119465"/>
            <a:ext cx="1337895" cy="1337895"/>
          </a:xfrm>
          <a:prstGeom prst="rect">
            <a:avLst/>
          </a:prstGeom>
          <a:ln>
            <a:noFill/>
          </a:ln>
          <a:effectLst>
            <a:softEdge rad="112500"/>
          </a:effectLst>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4909" y="2745093"/>
            <a:ext cx="1391523" cy="1134454"/>
          </a:xfrm>
          <a:prstGeom prst="rect">
            <a:avLst/>
          </a:prstGeom>
          <a:ln>
            <a:noFill/>
          </a:ln>
          <a:effectLst>
            <a:softEdge rad="112500"/>
          </a:effectLst>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8390" y="5574351"/>
            <a:ext cx="1868042" cy="934021"/>
          </a:xfrm>
          <a:prstGeom prst="rect">
            <a:avLst/>
          </a:prstGeom>
          <a:ln>
            <a:noFill/>
          </a:ln>
          <a:effectLst>
            <a:softEdge rad="112500"/>
          </a:effectLst>
        </p:spPr>
      </p:pic>
    </p:spTree>
    <p:extLst>
      <p:ext uri="{BB962C8B-B14F-4D97-AF65-F5344CB8AC3E}">
        <p14:creationId xmlns:p14="http://schemas.microsoft.com/office/powerpoint/2010/main" val="22214209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defRPr/>
            </a:pPr>
            <a:r>
              <a:rPr lang="es-CR" sz="2800" b="1" dirty="0" smtClean="0">
                <a:solidFill>
                  <a:schemeClr val="bg2">
                    <a:lumMod val="10000"/>
                  </a:schemeClr>
                </a:solidFill>
                <a:latin typeface="Arial" pitchFamily="34" charset="0"/>
                <a:ea typeface="Cambria Math" pitchFamily="18" charset="0"/>
                <a:cs typeface="Arial" pitchFamily="34" charset="0"/>
              </a:rPr>
              <a:t>ETAPA FINAL PARA APROBACIÓN</a:t>
            </a:r>
            <a:r>
              <a:rPr lang="es-CR" sz="3200" b="1" dirty="0">
                <a:solidFill>
                  <a:schemeClr val="bg2">
                    <a:lumMod val="10000"/>
                  </a:schemeClr>
                </a:solidFill>
                <a:latin typeface="Arial" pitchFamily="34" charset="0"/>
                <a:ea typeface="Cambria Math" pitchFamily="18" charset="0"/>
                <a:cs typeface="Arial" pitchFamily="34" charset="0"/>
              </a:rPr>
              <a:t/>
            </a:r>
            <a:br>
              <a:rPr lang="es-CR" sz="3200" b="1" dirty="0">
                <a:solidFill>
                  <a:schemeClr val="bg2">
                    <a:lumMod val="10000"/>
                  </a:schemeClr>
                </a:solidFill>
                <a:latin typeface="Arial" pitchFamily="34" charset="0"/>
                <a:ea typeface="Cambria Math" pitchFamily="18" charset="0"/>
                <a:cs typeface="Arial" pitchFamily="34" charset="0"/>
              </a:rPr>
            </a:br>
            <a:r>
              <a:rPr lang="es-CR" sz="2400" b="1" dirty="0">
                <a:solidFill>
                  <a:schemeClr val="bg2">
                    <a:lumMod val="10000"/>
                  </a:schemeClr>
                </a:solidFill>
                <a:latin typeface="Arial" pitchFamily="34" charset="0"/>
                <a:ea typeface="Cambria Math" pitchFamily="18" charset="0"/>
                <a:cs typeface="Arial" pitchFamily="34" charset="0"/>
              </a:rPr>
              <a:t>DEL PLAN REGULADOR DEL CANTON DE </a:t>
            </a:r>
            <a:r>
              <a:rPr lang="es-CR" sz="2400" b="1" dirty="0" smtClean="0">
                <a:solidFill>
                  <a:schemeClr val="bg2">
                    <a:lumMod val="10000"/>
                  </a:schemeClr>
                </a:solidFill>
                <a:latin typeface="Arial" pitchFamily="34" charset="0"/>
                <a:ea typeface="Cambria Math" pitchFamily="18" charset="0"/>
                <a:cs typeface="Arial" pitchFamily="34" charset="0"/>
              </a:rPr>
              <a:t>SIQUIRRES</a:t>
            </a:r>
            <a:endParaRPr lang="es-ES" sz="2400" b="1" dirty="0"/>
          </a:p>
        </p:txBody>
      </p:sp>
      <p:sp>
        <p:nvSpPr>
          <p:cNvPr id="6" name="Marcador de contenido 5"/>
          <p:cNvSpPr>
            <a:spLocks noGrp="1"/>
          </p:cNvSpPr>
          <p:nvPr>
            <p:ph idx="1"/>
          </p:nvPr>
        </p:nvSpPr>
        <p:spPr>
          <a:xfrm>
            <a:off x="677334" y="2160589"/>
            <a:ext cx="8596668" cy="4124301"/>
          </a:xfrm>
        </p:spPr>
        <p:txBody>
          <a:bodyPr>
            <a:noAutofit/>
          </a:bodyPr>
          <a:lstStyle/>
          <a:p>
            <a:pPr lvl="0" algn="just">
              <a:lnSpc>
                <a:spcPct val="107000"/>
              </a:lnSpc>
              <a:buSzPts val="500"/>
            </a:pPr>
            <a:r>
              <a:rPr lang="es-ES" sz="1400" spc="-1" dirty="0" smtClean="0">
                <a:solidFill>
                  <a:srgbClr val="000000"/>
                </a:solidFill>
                <a:latin typeface="Bookman Old Style" panose="02050604050505020204" pitchFamily="18" charset="0"/>
              </a:rPr>
              <a:t>Desarrollar la Audiencia Pública </a:t>
            </a:r>
            <a:r>
              <a:rPr lang="es-ES" sz="1400" spc="-1" dirty="0">
                <a:solidFill>
                  <a:srgbClr val="000000"/>
                </a:solidFill>
                <a:latin typeface="Bookman Old Style" panose="02050604050505020204" pitchFamily="18" charset="0"/>
              </a:rPr>
              <a:t>con el objeto de dar a conocer la </a:t>
            </a:r>
            <a:r>
              <a:rPr lang="es-ES" sz="1400" spc="-1" dirty="0" smtClean="0">
                <a:solidFill>
                  <a:srgbClr val="000000"/>
                </a:solidFill>
                <a:latin typeface="Bookman Old Style" panose="02050604050505020204" pitchFamily="18" charset="0"/>
              </a:rPr>
              <a:t>propuesta </a:t>
            </a:r>
            <a:r>
              <a:rPr lang="es-ES" sz="1400" spc="-1" dirty="0">
                <a:solidFill>
                  <a:srgbClr val="000000"/>
                </a:solidFill>
                <a:latin typeface="Bookman Old Style" panose="02050604050505020204" pitchFamily="18" charset="0"/>
              </a:rPr>
              <a:t>de Plan </a:t>
            </a:r>
            <a:r>
              <a:rPr lang="es-ES" sz="1400" spc="-1" dirty="0" smtClean="0">
                <a:solidFill>
                  <a:srgbClr val="000000"/>
                </a:solidFill>
                <a:latin typeface="Bookman Old Style" panose="02050604050505020204" pitchFamily="18" charset="0"/>
              </a:rPr>
              <a:t>Regulador, </a:t>
            </a:r>
            <a:r>
              <a:rPr lang="es-ES" sz="1400" spc="-1" dirty="0">
                <a:solidFill>
                  <a:srgbClr val="000000"/>
                </a:solidFill>
                <a:latin typeface="Bookman Old Style" panose="02050604050505020204" pitchFamily="18" charset="0"/>
              </a:rPr>
              <a:t>según lo estipulado en el artículo 17 de la Ley de Planificación Urbana 4240. </a:t>
            </a:r>
            <a:r>
              <a:rPr lang="es-ES" sz="1400" dirty="0">
                <a:solidFill>
                  <a:srgbClr val="000000"/>
                </a:solidFill>
                <a:uFill>
                  <a:solidFill>
                    <a:srgbClr val="1F4E79"/>
                  </a:solidFill>
                </a:uFill>
                <a:latin typeface="Bookman Old Style" panose="02050604050505020204" pitchFamily="18" charset="0"/>
                <a:ea typeface="Calibri" panose="020F0502020204030204" pitchFamily="34" charset="0"/>
                <a:cs typeface="Arial" panose="020B0604020202020204" pitchFamily="34" charset="0"/>
              </a:rPr>
              <a:t>No se está aprobando el plan regulador en la audiencia</a:t>
            </a:r>
            <a:r>
              <a:rPr lang="es-ES" sz="1400" dirty="0" smtClean="0">
                <a:solidFill>
                  <a:srgbClr val="000000"/>
                </a:solidFill>
                <a:uFill>
                  <a:solidFill>
                    <a:srgbClr val="1F4E79"/>
                  </a:solidFill>
                </a:uFill>
                <a:latin typeface="Bookman Old Style" panose="02050604050505020204" pitchFamily="18" charset="0"/>
                <a:ea typeface="Calibri" panose="020F0502020204030204" pitchFamily="34" charset="0"/>
                <a:cs typeface="Arial" panose="020B0604020202020204" pitchFamily="34" charset="0"/>
              </a:rPr>
              <a:t>. Se </a:t>
            </a:r>
            <a:r>
              <a:rPr lang="es-ES" sz="1400" dirty="0">
                <a:solidFill>
                  <a:srgbClr val="000000"/>
                </a:solidFill>
                <a:uFill>
                  <a:solidFill>
                    <a:srgbClr val="1F4E79"/>
                  </a:solidFill>
                </a:uFill>
                <a:latin typeface="Bookman Old Style" panose="02050604050505020204" pitchFamily="18" charset="0"/>
                <a:ea typeface="Calibri" panose="020F0502020204030204" pitchFamily="34" charset="0"/>
                <a:cs typeface="Arial" panose="020B0604020202020204" pitchFamily="34" charset="0"/>
              </a:rPr>
              <a:t>tomará nota y como lo especifica la ley 4240, se responderá a cada una de las intervenciones escritas o verbales que se externen en la audiencia.</a:t>
            </a:r>
            <a:endParaRPr lang="es-ES_tradnl" sz="1400" dirty="0">
              <a:solidFill>
                <a:srgbClr val="000000"/>
              </a:solidFill>
              <a:uFill>
                <a:solidFill>
                  <a:srgbClr val="1F4E79"/>
                </a:solidFill>
              </a:uFill>
              <a:latin typeface="Bookman Old Style" panose="02050604050505020204" pitchFamily="18" charset="0"/>
              <a:ea typeface="Calibri" panose="020F0502020204030204" pitchFamily="34" charset="0"/>
              <a:cs typeface="Arial" panose="020B0604020202020204" pitchFamily="34" charset="0"/>
            </a:endParaRPr>
          </a:p>
          <a:p>
            <a:pPr algn="just"/>
            <a:endParaRPr lang="es-ES" sz="1400" spc="-1" dirty="0">
              <a:solidFill>
                <a:srgbClr val="000000"/>
              </a:solidFill>
              <a:latin typeface="Bookman Old Style" panose="02050604050505020204" pitchFamily="18" charset="0"/>
            </a:endParaRPr>
          </a:p>
          <a:p>
            <a:pPr algn="just"/>
            <a:r>
              <a:rPr lang="es-ES" sz="1400" spc="-1" dirty="0" smtClean="0">
                <a:solidFill>
                  <a:srgbClr val="000000"/>
                </a:solidFill>
                <a:latin typeface="Bookman Old Style" panose="02050604050505020204" pitchFamily="18" charset="0"/>
              </a:rPr>
              <a:t>Enviar la </a:t>
            </a:r>
            <a:r>
              <a:rPr lang="es-ES" sz="1400" spc="-1" dirty="0">
                <a:solidFill>
                  <a:srgbClr val="000000"/>
                </a:solidFill>
                <a:latin typeface="Bookman Old Style" panose="02050604050505020204" pitchFamily="18" charset="0"/>
              </a:rPr>
              <a:t>propuesta de Plan </a:t>
            </a:r>
            <a:r>
              <a:rPr lang="es-ES" sz="1400" spc="-1" dirty="0" smtClean="0">
                <a:solidFill>
                  <a:srgbClr val="000000"/>
                </a:solidFill>
                <a:latin typeface="Bookman Old Style" panose="02050604050505020204" pitchFamily="18" charset="0"/>
              </a:rPr>
              <a:t>Regulador </a:t>
            </a:r>
            <a:r>
              <a:rPr lang="es-ES" sz="1400" spc="-1" dirty="0">
                <a:solidFill>
                  <a:srgbClr val="000000"/>
                </a:solidFill>
                <a:latin typeface="Bookman Old Style" panose="02050604050505020204" pitchFamily="18" charset="0"/>
              </a:rPr>
              <a:t>sometida a audiencia pública, por medio de un acuerdo del Concejo </a:t>
            </a:r>
            <a:r>
              <a:rPr lang="es-ES" sz="1400" spc="-1" dirty="0" smtClean="0">
                <a:solidFill>
                  <a:srgbClr val="000000"/>
                </a:solidFill>
                <a:latin typeface="Bookman Old Style" panose="02050604050505020204" pitchFamily="18" charset="0"/>
              </a:rPr>
              <a:t>Municipal </a:t>
            </a:r>
            <a:r>
              <a:rPr lang="es-ES" sz="1400" spc="-1" dirty="0">
                <a:solidFill>
                  <a:srgbClr val="000000"/>
                </a:solidFill>
                <a:latin typeface="Bookman Old Style" panose="02050604050505020204" pitchFamily="18" charset="0"/>
              </a:rPr>
              <a:t>a la Dirección de Urbanismo del </a:t>
            </a:r>
            <a:r>
              <a:rPr lang="es-ES" sz="1400" spc="-1" dirty="0" smtClean="0">
                <a:solidFill>
                  <a:srgbClr val="000000"/>
                </a:solidFill>
                <a:latin typeface="Bookman Old Style" panose="02050604050505020204" pitchFamily="18" charset="0"/>
              </a:rPr>
              <a:t>INVU para la revisión de l</a:t>
            </a:r>
            <a:r>
              <a:rPr lang="es-ES" sz="1400" dirty="0" smtClean="0">
                <a:solidFill>
                  <a:srgbClr val="000000"/>
                </a:solidFill>
                <a:uFill>
                  <a:solidFill>
                    <a:srgbClr val="1F4E79"/>
                  </a:solidFill>
                </a:uFill>
                <a:latin typeface="Bookman Old Style" panose="02050604050505020204" pitchFamily="18" charset="0"/>
                <a:ea typeface="Calibri" panose="020F0502020204030204" pitchFamily="34" charset="0"/>
                <a:cs typeface="Arial" panose="020B0604020202020204" pitchFamily="34" charset="0"/>
              </a:rPr>
              <a:t>os </a:t>
            </a:r>
            <a:r>
              <a:rPr lang="es-ES" sz="1400" dirty="0">
                <a:solidFill>
                  <a:srgbClr val="000000"/>
                </a:solidFill>
                <a:uFill>
                  <a:solidFill>
                    <a:srgbClr val="1F4E79"/>
                  </a:solidFill>
                </a:uFill>
                <a:latin typeface="Bookman Old Style" panose="02050604050505020204" pitchFamily="18" charset="0"/>
                <a:ea typeface="Calibri" panose="020F0502020204030204" pitchFamily="34" charset="0"/>
                <a:cs typeface="Arial" panose="020B0604020202020204" pitchFamily="34" charset="0"/>
              </a:rPr>
              <a:t>aspectos </a:t>
            </a:r>
            <a:r>
              <a:rPr lang="es-ES" sz="1400" dirty="0" smtClean="0">
                <a:solidFill>
                  <a:srgbClr val="000000"/>
                </a:solidFill>
                <a:uFill>
                  <a:solidFill>
                    <a:srgbClr val="1F4E79"/>
                  </a:solidFill>
                </a:uFill>
                <a:latin typeface="Bookman Old Style" panose="02050604050505020204" pitchFamily="18" charset="0"/>
                <a:ea typeface="Calibri" panose="020F0502020204030204" pitchFamily="34" charset="0"/>
                <a:cs typeface="Arial" panose="020B0604020202020204" pitchFamily="34" charset="0"/>
              </a:rPr>
              <a:t>técnicos.</a:t>
            </a:r>
            <a:endParaRPr lang="es-ES_tradnl" sz="1400" dirty="0">
              <a:solidFill>
                <a:srgbClr val="000000"/>
              </a:solidFill>
              <a:uFill>
                <a:solidFill>
                  <a:srgbClr val="1F4E79"/>
                </a:solidFill>
              </a:uFill>
              <a:latin typeface="Bookman Old Style" panose="02050604050505020204" pitchFamily="18" charset="0"/>
              <a:ea typeface="Calibri" panose="020F0502020204030204" pitchFamily="34" charset="0"/>
              <a:cs typeface="Arial" panose="020B0604020202020204" pitchFamily="34" charset="0"/>
            </a:endParaRPr>
          </a:p>
          <a:p>
            <a:pPr algn="just"/>
            <a:endParaRPr lang="es-ES" sz="1400" spc="-1" dirty="0">
              <a:solidFill>
                <a:srgbClr val="000000"/>
              </a:solidFill>
              <a:latin typeface="Bookman Old Style" panose="02050604050505020204" pitchFamily="18" charset="0"/>
            </a:endParaRPr>
          </a:p>
          <a:p>
            <a:pPr algn="just"/>
            <a:r>
              <a:rPr lang="es-ES" sz="1400" spc="-1" dirty="0" smtClean="0">
                <a:solidFill>
                  <a:srgbClr val="000000"/>
                </a:solidFill>
                <a:latin typeface="Bookman Old Style" panose="02050604050505020204" pitchFamily="18" charset="0"/>
              </a:rPr>
              <a:t>Transcurridas lo anterior, el Concejo </a:t>
            </a:r>
            <a:r>
              <a:rPr lang="es-ES" sz="1400" spc="-1" dirty="0">
                <a:solidFill>
                  <a:srgbClr val="000000"/>
                </a:solidFill>
                <a:latin typeface="Bookman Old Style" panose="02050604050505020204" pitchFamily="18" charset="0"/>
              </a:rPr>
              <a:t>Municipal </a:t>
            </a:r>
            <a:r>
              <a:rPr lang="es-ES" sz="1400" spc="-1" dirty="0" smtClean="0">
                <a:solidFill>
                  <a:srgbClr val="000000"/>
                </a:solidFill>
                <a:latin typeface="Bookman Old Style" panose="02050604050505020204" pitchFamily="18" charset="0"/>
              </a:rPr>
              <a:t>tomara </a:t>
            </a:r>
            <a:r>
              <a:rPr lang="es-ES" sz="1400" spc="-1" dirty="0">
                <a:solidFill>
                  <a:srgbClr val="000000"/>
                </a:solidFill>
                <a:latin typeface="Bookman Old Style" panose="02050604050505020204" pitchFamily="18" charset="0"/>
              </a:rPr>
              <a:t>un acuerdo de adopción del Plan Regulador </a:t>
            </a:r>
            <a:r>
              <a:rPr lang="es-ES" sz="1400" spc="-1" dirty="0" smtClean="0">
                <a:solidFill>
                  <a:srgbClr val="000000"/>
                </a:solidFill>
                <a:latin typeface="Bookman Old Style" panose="02050604050505020204" pitchFamily="18" charset="0"/>
              </a:rPr>
              <a:t>y </a:t>
            </a:r>
            <a:r>
              <a:rPr lang="es-ES" sz="1400" spc="-1" dirty="0">
                <a:solidFill>
                  <a:srgbClr val="000000"/>
                </a:solidFill>
                <a:latin typeface="Bookman Old Style" panose="02050604050505020204" pitchFamily="18" charset="0"/>
              </a:rPr>
              <a:t>proceder a su publicación en la </a:t>
            </a:r>
            <a:r>
              <a:rPr lang="es-ES" sz="1400" spc="-1" dirty="0" smtClean="0">
                <a:solidFill>
                  <a:srgbClr val="000000"/>
                </a:solidFill>
                <a:latin typeface="Bookman Old Style" panose="02050604050505020204" pitchFamily="18" charset="0"/>
              </a:rPr>
              <a:t>Gaceta, </a:t>
            </a:r>
            <a:r>
              <a:rPr lang="es-ES" sz="1400" spc="-1" dirty="0">
                <a:solidFill>
                  <a:srgbClr val="000000"/>
                </a:solidFill>
                <a:latin typeface="Bookman Old Style" panose="02050604050505020204" pitchFamily="18" charset="0"/>
              </a:rPr>
              <a:t>para la entrada en vigor de este</a:t>
            </a:r>
            <a:r>
              <a:rPr lang="es-ES" sz="1400" spc="-1" dirty="0" smtClean="0">
                <a:solidFill>
                  <a:srgbClr val="000000"/>
                </a:solidFill>
                <a:latin typeface="Bookman Old Style" panose="02050604050505020204" pitchFamily="18" charset="0"/>
              </a:rPr>
              <a:t>.</a:t>
            </a:r>
            <a:endParaRPr lang="es-ES" sz="1400" spc="-1" dirty="0">
              <a:solidFill>
                <a:srgbClr val="000000"/>
              </a:solidFill>
              <a:latin typeface="Bookman Old Style" panose="02050604050505020204" pitchFamily="18" charset="0"/>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4909" y="119465"/>
            <a:ext cx="1337895" cy="1337895"/>
          </a:xfrm>
          <a:prstGeom prst="rect">
            <a:avLst/>
          </a:prstGeom>
          <a:ln>
            <a:noFill/>
          </a:ln>
          <a:effectLst>
            <a:softEdge rad="112500"/>
          </a:effectLst>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4909" y="2745093"/>
            <a:ext cx="1391523" cy="1134454"/>
          </a:xfrm>
          <a:prstGeom prst="rect">
            <a:avLst/>
          </a:prstGeom>
          <a:ln>
            <a:noFill/>
          </a:ln>
          <a:effectLst>
            <a:softEdge rad="112500"/>
          </a:effectLst>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8390" y="5574351"/>
            <a:ext cx="1868042" cy="934021"/>
          </a:xfrm>
          <a:prstGeom prst="rect">
            <a:avLst/>
          </a:prstGeom>
          <a:ln>
            <a:noFill/>
          </a:ln>
          <a:effectLst>
            <a:softEdge rad="112500"/>
          </a:effectLst>
        </p:spPr>
      </p:pic>
    </p:spTree>
    <p:extLst>
      <p:ext uri="{BB962C8B-B14F-4D97-AF65-F5344CB8AC3E}">
        <p14:creationId xmlns:p14="http://schemas.microsoft.com/office/powerpoint/2010/main" val="30754435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defRPr/>
            </a:pPr>
            <a:r>
              <a:rPr lang="es-CR" sz="3200" b="1" dirty="0" smtClean="0">
                <a:solidFill>
                  <a:schemeClr val="bg2">
                    <a:lumMod val="10000"/>
                  </a:schemeClr>
                </a:solidFill>
                <a:latin typeface="Arial" pitchFamily="34" charset="0"/>
                <a:ea typeface="Cambria Math" pitchFamily="18" charset="0"/>
                <a:cs typeface="Arial" pitchFamily="34" charset="0"/>
              </a:rPr>
              <a:t>REGLAMENTOS QUE CONFORMAN</a:t>
            </a:r>
            <a:r>
              <a:rPr lang="es-CR" sz="3200" b="1" dirty="0">
                <a:solidFill>
                  <a:schemeClr val="bg2">
                    <a:lumMod val="10000"/>
                  </a:schemeClr>
                </a:solidFill>
                <a:latin typeface="Arial" pitchFamily="34" charset="0"/>
                <a:ea typeface="Cambria Math" pitchFamily="18" charset="0"/>
                <a:cs typeface="Arial" pitchFamily="34" charset="0"/>
              </a:rPr>
              <a:t/>
            </a:r>
            <a:br>
              <a:rPr lang="es-CR" sz="3200" b="1" dirty="0">
                <a:solidFill>
                  <a:schemeClr val="bg2">
                    <a:lumMod val="10000"/>
                  </a:schemeClr>
                </a:solidFill>
                <a:latin typeface="Arial" pitchFamily="34" charset="0"/>
                <a:ea typeface="Cambria Math" pitchFamily="18" charset="0"/>
                <a:cs typeface="Arial" pitchFamily="34" charset="0"/>
              </a:rPr>
            </a:br>
            <a:r>
              <a:rPr lang="es-CR" sz="2400" b="1" dirty="0" smtClean="0">
                <a:solidFill>
                  <a:schemeClr val="bg2">
                    <a:lumMod val="10000"/>
                  </a:schemeClr>
                </a:solidFill>
                <a:latin typeface="Arial" pitchFamily="34" charset="0"/>
                <a:ea typeface="Cambria Math" pitchFamily="18" charset="0"/>
                <a:cs typeface="Arial" pitchFamily="34" charset="0"/>
              </a:rPr>
              <a:t>EL </a:t>
            </a:r>
            <a:r>
              <a:rPr lang="es-CR" sz="2400" b="1" dirty="0">
                <a:solidFill>
                  <a:schemeClr val="bg2">
                    <a:lumMod val="10000"/>
                  </a:schemeClr>
                </a:solidFill>
                <a:latin typeface="Arial" pitchFamily="34" charset="0"/>
                <a:ea typeface="Cambria Math" pitchFamily="18" charset="0"/>
                <a:cs typeface="Arial" pitchFamily="34" charset="0"/>
              </a:rPr>
              <a:t>PLAN REGULADOR DEL CANTON DE </a:t>
            </a:r>
            <a:r>
              <a:rPr lang="es-CR" sz="2400" b="1" dirty="0" smtClean="0">
                <a:solidFill>
                  <a:schemeClr val="bg2">
                    <a:lumMod val="10000"/>
                  </a:schemeClr>
                </a:solidFill>
                <a:latin typeface="Arial" pitchFamily="34" charset="0"/>
                <a:ea typeface="Cambria Math" pitchFamily="18" charset="0"/>
                <a:cs typeface="Arial" pitchFamily="34" charset="0"/>
              </a:rPr>
              <a:t>SIQUIRRES</a:t>
            </a:r>
            <a:endParaRPr lang="es-ES" sz="2400" b="1" dirty="0"/>
          </a:p>
        </p:txBody>
      </p:sp>
      <p:sp>
        <p:nvSpPr>
          <p:cNvPr id="6" name="Marcador de contenido 5"/>
          <p:cNvSpPr>
            <a:spLocks noGrp="1"/>
          </p:cNvSpPr>
          <p:nvPr>
            <p:ph idx="1"/>
          </p:nvPr>
        </p:nvSpPr>
        <p:spPr/>
        <p:txBody>
          <a:bodyPr>
            <a:noAutofit/>
          </a:bodyPr>
          <a:lstStyle/>
          <a:p>
            <a:pPr>
              <a:lnSpc>
                <a:spcPct val="107000"/>
              </a:lnSpc>
              <a:buSzPts val="500"/>
              <a:buFont typeface="Wingdings" panose="05000000000000000000" pitchFamily="2" charset="2"/>
              <a:buChar char="q"/>
            </a:pPr>
            <a:r>
              <a:rPr lang="es-ES" sz="1400" dirty="0">
                <a:solidFill>
                  <a:srgbClr val="000000"/>
                </a:solidFill>
                <a:uFill>
                  <a:solidFill>
                    <a:srgbClr val="1F4E79"/>
                  </a:solidFill>
                </a:uFill>
                <a:latin typeface="Bookman Old Style" panose="02050604050505020204" pitchFamily="18" charset="0"/>
                <a:ea typeface="Calibri" panose="020F0502020204030204" pitchFamily="34" charset="0"/>
                <a:cs typeface="Arial" panose="020B0604020202020204" pitchFamily="34" charset="0"/>
              </a:rPr>
              <a:t>REGLAMENTO DE ZONIFICACIÓN DEL USO DEL SUELO</a:t>
            </a:r>
          </a:p>
          <a:p>
            <a:pPr>
              <a:lnSpc>
                <a:spcPct val="107000"/>
              </a:lnSpc>
              <a:buSzPts val="500"/>
              <a:buFont typeface="Wingdings" panose="05000000000000000000" pitchFamily="2" charset="2"/>
              <a:buChar char="q"/>
            </a:pPr>
            <a:r>
              <a:rPr lang="es-ES" sz="1400" dirty="0">
                <a:latin typeface="Bookman Old Style" panose="02050604050505020204" pitchFamily="18" charset="0"/>
              </a:rPr>
              <a:t>REGLAMENTO DE VIALIDAD Y REDES</a:t>
            </a:r>
          </a:p>
          <a:p>
            <a:pPr>
              <a:lnSpc>
                <a:spcPct val="107000"/>
              </a:lnSpc>
              <a:buSzPts val="500"/>
              <a:buFont typeface="Wingdings" panose="05000000000000000000" pitchFamily="2" charset="2"/>
              <a:buChar char="q"/>
            </a:pPr>
            <a:r>
              <a:rPr lang="es-ES" sz="1400" dirty="0">
                <a:latin typeface="Bookman Old Style" panose="02050604050505020204" pitchFamily="18" charset="0"/>
              </a:rPr>
              <a:t>REGLAMENTO DE RENOVACIÓN URBANA</a:t>
            </a:r>
          </a:p>
          <a:p>
            <a:pPr>
              <a:lnSpc>
                <a:spcPct val="107000"/>
              </a:lnSpc>
              <a:buSzPts val="500"/>
              <a:buFont typeface="Wingdings" panose="05000000000000000000" pitchFamily="2" charset="2"/>
              <a:buChar char="q"/>
            </a:pPr>
            <a:r>
              <a:rPr lang="es-ES" sz="1400" dirty="0">
                <a:latin typeface="Bookman Old Style" panose="02050604050505020204" pitchFamily="18" charset="0"/>
              </a:rPr>
              <a:t>REGLAMENTO DE FRACCIONAMIENTO Y URBANIZACIONES</a:t>
            </a:r>
          </a:p>
          <a:p>
            <a:pPr>
              <a:lnSpc>
                <a:spcPct val="107000"/>
              </a:lnSpc>
              <a:buSzPts val="500"/>
              <a:buFont typeface="Wingdings" panose="05000000000000000000" pitchFamily="2" charset="2"/>
              <a:buChar char="q"/>
            </a:pPr>
            <a:r>
              <a:rPr lang="es-ES" sz="1400" dirty="0">
                <a:latin typeface="Bookman Old Style" panose="02050604050505020204" pitchFamily="18" charset="0"/>
              </a:rPr>
              <a:t>REGLAMENTO DE CONSTRUCCIONES</a:t>
            </a:r>
          </a:p>
          <a:p>
            <a:pPr>
              <a:lnSpc>
                <a:spcPct val="107000"/>
              </a:lnSpc>
              <a:buSzPts val="500"/>
              <a:buFont typeface="Wingdings" panose="05000000000000000000" pitchFamily="2" charset="2"/>
              <a:buChar char="q"/>
            </a:pPr>
            <a:r>
              <a:rPr lang="es-ES" sz="1400" dirty="0">
                <a:latin typeface="Bookman Old Style" panose="02050604050505020204" pitchFamily="18" charset="0"/>
              </a:rPr>
              <a:t>REGLAMENTO DEL MAPA OFICIAL</a:t>
            </a: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4909" y="119465"/>
            <a:ext cx="1337895" cy="1337895"/>
          </a:xfrm>
          <a:prstGeom prst="rect">
            <a:avLst/>
          </a:prstGeom>
          <a:ln>
            <a:noFill/>
          </a:ln>
          <a:effectLst>
            <a:softEdge rad="112500"/>
          </a:effectLst>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4909" y="2745093"/>
            <a:ext cx="1391523" cy="1134454"/>
          </a:xfrm>
          <a:prstGeom prst="rect">
            <a:avLst/>
          </a:prstGeom>
          <a:ln>
            <a:noFill/>
          </a:ln>
          <a:effectLst>
            <a:softEdge rad="112500"/>
          </a:effectLst>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8390" y="5574351"/>
            <a:ext cx="1868042" cy="934021"/>
          </a:xfrm>
          <a:prstGeom prst="rect">
            <a:avLst/>
          </a:prstGeom>
          <a:ln>
            <a:noFill/>
          </a:ln>
          <a:effectLst>
            <a:softEdge rad="112500"/>
          </a:effectLst>
        </p:spPr>
      </p:pic>
    </p:spTree>
    <p:extLst>
      <p:ext uri="{BB962C8B-B14F-4D97-AF65-F5344CB8AC3E}">
        <p14:creationId xmlns:p14="http://schemas.microsoft.com/office/powerpoint/2010/main" val="33388904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defRPr/>
            </a:pPr>
            <a:r>
              <a:rPr lang="es-CR" sz="3200" b="1" dirty="0" smtClean="0">
                <a:solidFill>
                  <a:schemeClr val="bg2">
                    <a:lumMod val="10000"/>
                  </a:schemeClr>
                </a:solidFill>
                <a:latin typeface="Arial" pitchFamily="34" charset="0"/>
                <a:ea typeface="Cambria Math" pitchFamily="18" charset="0"/>
                <a:cs typeface="Arial" pitchFamily="34" charset="0"/>
              </a:rPr>
              <a:t>MAPA </a:t>
            </a:r>
            <a:r>
              <a:rPr lang="es-CR" sz="3200" b="1" dirty="0" smtClean="0">
                <a:solidFill>
                  <a:schemeClr val="bg2">
                    <a:lumMod val="10000"/>
                  </a:schemeClr>
                </a:solidFill>
                <a:latin typeface="Arial" pitchFamily="34" charset="0"/>
                <a:ea typeface="Cambria Math" pitchFamily="18" charset="0"/>
                <a:cs typeface="Arial" pitchFamily="34" charset="0"/>
              </a:rPr>
              <a:t> OFICIAL</a:t>
            </a:r>
            <a:r>
              <a:rPr lang="es-CR" sz="3200" b="1" dirty="0">
                <a:solidFill>
                  <a:schemeClr val="bg2">
                    <a:lumMod val="10000"/>
                  </a:schemeClr>
                </a:solidFill>
                <a:latin typeface="Arial" pitchFamily="34" charset="0"/>
                <a:ea typeface="Cambria Math" pitchFamily="18" charset="0"/>
                <a:cs typeface="Arial" pitchFamily="34" charset="0"/>
              </a:rPr>
              <a:t/>
            </a:r>
            <a:br>
              <a:rPr lang="es-CR" sz="3200" b="1" dirty="0">
                <a:solidFill>
                  <a:schemeClr val="bg2">
                    <a:lumMod val="10000"/>
                  </a:schemeClr>
                </a:solidFill>
                <a:latin typeface="Arial" pitchFamily="34" charset="0"/>
                <a:ea typeface="Cambria Math" pitchFamily="18" charset="0"/>
                <a:cs typeface="Arial" pitchFamily="34" charset="0"/>
              </a:rPr>
            </a:br>
            <a:r>
              <a:rPr lang="es-CR" sz="2400" b="1" dirty="0" smtClean="0">
                <a:solidFill>
                  <a:schemeClr val="bg2">
                    <a:lumMod val="10000"/>
                  </a:schemeClr>
                </a:solidFill>
                <a:latin typeface="Arial" pitchFamily="34" charset="0"/>
                <a:ea typeface="Cambria Math" pitchFamily="18" charset="0"/>
                <a:cs typeface="Arial" pitchFamily="34" charset="0"/>
              </a:rPr>
              <a:t>PLAN </a:t>
            </a:r>
            <a:r>
              <a:rPr lang="es-CR" sz="2400" b="1" dirty="0">
                <a:solidFill>
                  <a:schemeClr val="bg2">
                    <a:lumMod val="10000"/>
                  </a:schemeClr>
                </a:solidFill>
                <a:latin typeface="Arial" pitchFamily="34" charset="0"/>
                <a:ea typeface="Cambria Math" pitchFamily="18" charset="0"/>
                <a:cs typeface="Arial" pitchFamily="34" charset="0"/>
              </a:rPr>
              <a:t>REGULADOR DEL CANTON DE </a:t>
            </a:r>
            <a:r>
              <a:rPr lang="es-CR" sz="2400" b="1" dirty="0" smtClean="0">
                <a:solidFill>
                  <a:schemeClr val="bg2">
                    <a:lumMod val="10000"/>
                  </a:schemeClr>
                </a:solidFill>
                <a:latin typeface="Arial" pitchFamily="34" charset="0"/>
                <a:ea typeface="Cambria Math" pitchFamily="18" charset="0"/>
                <a:cs typeface="Arial" pitchFamily="34" charset="0"/>
              </a:rPr>
              <a:t>SIQUIRRES</a:t>
            </a:r>
            <a:endParaRPr lang="es-ES" sz="2400" b="1" dirty="0"/>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4909" y="119465"/>
            <a:ext cx="1337895" cy="1337895"/>
          </a:xfrm>
          <a:prstGeom prst="rect">
            <a:avLst/>
          </a:prstGeom>
          <a:ln>
            <a:noFill/>
          </a:ln>
          <a:effectLst>
            <a:softEdge rad="112500"/>
          </a:effectLst>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4909" y="2745093"/>
            <a:ext cx="1391523" cy="1134454"/>
          </a:xfrm>
          <a:prstGeom prst="rect">
            <a:avLst/>
          </a:prstGeom>
          <a:ln>
            <a:noFill/>
          </a:ln>
          <a:effectLst>
            <a:softEdge rad="112500"/>
          </a:effectLst>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8390" y="5574351"/>
            <a:ext cx="1868042" cy="934021"/>
          </a:xfrm>
          <a:prstGeom prst="rect">
            <a:avLst/>
          </a:prstGeom>
          <a:ln>
            <a:noFill/>
          </a:ln>
          <a:effectLst>
            <a:softEdge rad="112500"/>
          </a:effectLst>
        </p:spPr>
      </p:pic>
      <p:pic>
        <p:nvPicPr>
          <p:cNvPr id="1026" name="Picture 2"/>
          <p:cNvPicPr>
            <a:picLocks noGrp="1" noChangeAspect="1" noChangeArrowheads="1"/>
          </p:cNvPicPr>
          <p:nvPr>
            <p:ph idx="1"/>
          </p:nvPr>
        </p:nvPicPr>
        <p:blipFill>
          <a:blip r:embed="rId5" cstate="print">
            <a:extLst>
              <a:ext uri="{28A0092B-C50C-407E-A947-70E740481C1C}">
                <a14:useLocalDpi xmlns:a14="http://schemas.microsoft.com/office/drawing/2010/main" val="0"/>
              </a:ext>
            </a:extLst>
          </a:blip>
          <a:srcRect/>
          <a:stretch>
            <a:fillRect/>
          </a:stretch>
        </p:blipFill>
        <p:spPr bwMode="auto">
          <a:xfrm>
            <a:off x="1931832" y="1515417"/>
            <a:ext cx="6658376" cy="4992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00094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defRPr/>
            </a:pPr>
            <a:r>
              <a:rPr lang="es-CR" sz="3200" b="1" dirty="0" smtClean="0">
                <a:solidFill>
                  <a:schemeClr val="bg2">
                    <a:lumMod val="10000"/>
                  </a:schemeClr>
                </a:solidFill>
                <a:latin typeface="Arial" pitchFamily="34" charset="0"/>
                <a:ea typeface="Cambria Math" pitchFamily="18" charset="0"/>
                <a:cs typeface="Arial" pitchFamily="34" charset="0"/>
              </a:rPr>
              <a:t>ZONIFICACIÓN</a:t>
            </a:r>
            <a:r>
              <a:rPr lang="es-CR" sz="3200" b="1" dirty="0">
                <a:solidFill>
                  <a:schemeClr val="bg2">
                    <a:lumMod val="10000"/>
                  </a:schemeClr>
                </a:solidFill>
                <a:latin typeface="Arial" pitchFamily="34" charset="0"/>
                <a:ea typeface="Cambria Math" pitchFamily="18" charset="0"/>
                <a:cs typeface="Arial" pitchFamily="34" charset="0"/>
              </a:rPr>
              <a:t/>
            </a:r>
            <a:br>
              <a:rPr lang="es-CR" sz="3200" b="1" dirty="0">
                <a:solidFill>
                  <a:schemeClr val="bg2">
                    <a:lumMod val="10000"/>
                  </a:schemeClr>
                </a:solidFill>
                <a:latin typeface="Arial" pitchFamily="34" charset="0"/>
                <a:ea typeface="Cambria Math" pitchFamily="18" charset="0"/>
                <a:cs typeface="Arial" pitchFamily="34" charset="0"/>
              </a:rPr>
            </a:br>
            <a:r>
              <a:rPr lang="es-CR" sz="2400" b="1" dirty="0" smtClean="0">
                <a:solidFill>
                  <a:schemeClr val="bg2">
                    <a:lumMod val="10000"/>
                  </a:schemeClr>
                </a:solidFill>
                <a:latin typeface="Arial" pitchFamily="34" charset="0"/>
                <a:ea typeface="Cambria Math" pitchFamily="18" charset="0"/>
                <a:cs typeface="Arial" pitchFamily="34" charset="0"/>
              </a:rPr>
              <a:t>PLAN </a:t>
            </a:r>
            <a:r>
              <a:rPr lang="es-CR" sz="2400" b="1" dirty="0">
                <a:solidFill>
                  <a:schemeClr val="bg2">
                    <a:lumMod val="10000"/>
                  </a:schemeClr>
                </a:solidFill>
                <a:latin typeface="Arial" pitchFamily="34" charset="0"/>
                <a:ea typeface="Cambria Math" pitchFamily="18" charset="0"/>
                <a:cs typeface="Arial" pitchFamily="34" charset="0"/>
              </a:rPr>
              <a:t>REGULADOR DEL CANTON DE </a:t>
            </a:r>
            <a:r>
              <a:rPr lang="es-CR" sz="2400" b="1" dirty="0" smtClean="0">
                <a:solidFill>
                  <a:schemeClr val="bg2">
                    <a:lumMod val="10000"/>
                  </a:schemeClr>
                </a:solidFill>
                <a:latin typeface="Arial" pitchFamily="34" charset="0"/>
                <a:ea typeface="Cambria Math" pitchFamily="18" charset="0"/>
                <a:cs typeface="Arial" pitchFamily="34" charset="0"/>
              </a:rPr>
              <a:t>SIQUIRRES</a:t>
            </a:r>
            <a:endParaRPr lang="es-ES" sz="2400" b="1" dirty="0"/>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4909" y="119465"/>
            <a:ext cx="1337895" cy="1337895"/>
          </a:xfrm>
          <a:prstGeom prst="rect">
            <a:avLst/>
          </a:prstGeom>
          <a:ln>
            <a:noFill/>
          </a:ln>
          <a:effectLst>
            <a:softEdge rad="112500"/>
          </a:effectLst>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4909" y="2745093"/>
            <a:ext cx="1391523" cy="1134454"/>
          </a:xfrm>
          <a:prstGeom prst="rect">
            <a:avLst/>
          </a:prstGeom>
          <a:ln>
            <a:noFill/>
          </a:ln>
          <a:effectLst>
            <a:softEdge rad="112500"/>
          </a:effectLst>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8390" y="5574351"/>
            <a:ext cx="1868042" cy="934021"/>
          </a:xfrm>
          <a:prstGeom prst="rect">
            <a:avLst/>
          </a:prstGeom>
          <a:ln>
            <a:noFill/>
          </a:ln>
          <a:effectLst>
            <a:softEdge rad="112500"/>
          </a:effectLst>
        </p:spPr>
      </p:pic>
      <p:sp>
        <p:nvSpPr>
          <p:cNvPr id="3" name="Marcador de contenido 2"/>
          <p:cNvSpPr>
            <a:spLocks noGrp="1"/>
          </p:cNvSpPr>
          <p:nvPr>
            <p:ph idx="1"/>
          </p:nvPr>
        </p:nvSpPr>
        <p:spPr/>
        <p:txBody>
          <a:bodyPr>
            <a:normAutofit/>
          </a:bodyPr>
          <a:lstStyle/>
          <a:p>
            <a:pPr marL="0" indent="0" algn="just">
              <a:buNone/>
            </a:pPr>
            <a:r>
              <a:rPr lang="es-ES" sz="1400" spc="-1" dirty="0">
                <a:solidFill>
                  <a:schemeClr val="tx1"/>
                </a:solidFill>
                <a:latin typeface="Bookman Old Style" panose="02050604050505020204" pitchFamily="18" charset="0"/>
              </a:rPr>
              <a:t>Debe respetar las tendencias de uso y si fuere el caso, prever la creación de áreas específicas para propiciar un desarrollo equilibrado entre las diferentes zonas de uso tales como:</a:t>
            </a:r>
          </a:p>
          <a:p>
            <a:pPr marL="743130" lvl="1" indent="-342720" algn="just">
              <a:lnSpc>
                <a:spcPct val="150000"/>
              </a:lnSpc>
              <a:spcBef>
                <a:spcPts val="360"/>
              </a:spcBef>
              <a:buClr>
                <a:srgbClr val="003300"/>
              </a:buClr>
              <a:buFont typeface="Symbol" charset="2"/>
              <a:buChar char=""/>
            </a:pPr>
            <a:r>
              <a:rPr lang="es-ES" sz="1400" spc="-1" dirty="0">
                <a:solidFill>
                  <a:schemeClr val="tx1"/>
                </a:solidFill>
                <a:latin typeface="Bookman Old Style" panose="02050604050505020204" pitchFamily="18" charset="0"/>
              </a:rPr>
              <a:t>Zonas de uso habitacional.</a:t>
            </a:r>
          </a:p>
          <a:p>
            <a:pPr marL="743130" lvl="1" indent="-342720" algn="just">
              <a:lnSpc>
                <a:spcPct val="150000"/>
              </a:lnSpc>
              <a:spcBef>
                <a:spcPts val="360"/>
              </a:spcBef>
              <a:buClr>
                <a:srgbClr val="003300"/>
              </a:buClr>
              <a:buFont typeface="Symbol" charset="2"/>
              <a:buChar char=""/>
            </a:pPr>
            <a:r>
              <a:rPr lang="es-ES" sz="1400" spc="-1" dirty="0">
                <a:solidFill>
                  <a:schemeClr val="tx1"/>
                </a:solidFill>
                <a:latin typeface="Bookman Old Style" panose="02050604050505020204" pitchFamily="18" charset="0"/>
              </a:rPr>
              <a:t>Zonas de uso comercial.</a:t>
            </a:r>
          </a:p>
          <a:p>
            <a:pPr marL="743130" lvl="1" indent="-342720" algn="just">
              <a:lnSpc>
                <a:spcPct val="150000"/>
              </a:lnSpc>
              <a:spcBef>
                <a:spcPts val="360"/>
              </a:spcBef>
              <a:buClr>
                <a:srgbClr val="003300"/>
              </a:buClr>
              <a:buFont typeface="Symbol" charset="2"/>
              <a:buChar char=""/>
            </a:pPr>
            <a:r>
              <a:rPr lang="es-ES" sz="1400" spc="-1" dirty="0">
                <a:solidFill>
                  <a:schemeClr val="tx1"/>
                </a:solidFill>
                <a:latin typeface="Bookman Old Style" panose="02050604050505020204" pitchFamily="18" charset="0"/>
              </a:rPr>
              <a:t>Zona publico institucional (destinada a proveer los servicios del estado).</a:t>
            </a:r>
          </a:p>
          <a:p>
            <a:pPr marL="743130" lvl="1" indent="-342720" algn="just">
              <a:lnSpc>
                <a:spcPct val="150000"/>
              </a:lnSpc>
              <a:spcBef>
                <a:spcPts val="360"/>
              </a:spcBef>
              <a:buClr>
                <a:srgbClr val="003300"/>
              </a:buClr>
              <a:buFont typeface="Symbol" charset="2"/>
              <a:buChar char=""/>
            </a:pPr>
            <a:r>
              <a:rPr lang="es-ES" sz="1400" spc="-1" dirty="0">
                <a:solidFill>
                  <a:schemeClr val="tx1"/>
                </a:solidFill>
                <a:latin typeface="Bookman Old Style" panose="02050604050505020204" pitchFamily="18" charset="0"/>
              </a:rPr>
              <a:t>Zona de uso agrícola.</a:t>
            </a:r>
          </a:p>
          <a:p>
            <a:pPr marL="743130" lvl="1" indent="-342720" algn="just">
              <a:lnSpc>
                <a:spcPct val="150000"/>
              </a:lnSpc>
              <a:spcBef>
                <a:spcPts val="360"/>
              </a:spcBef>
              <a:buClr>
                <a:srgbClr val="003300"/>
              </a:buClr>
              <a:buFont typeface="Symbol" charset="2"/>
              <a:buChar char=""/>
            </a:pPr>
            <a:r>
              <a:rPr lang="es-ES" sz="1400" spc="-1" dirty="0">
                <a:solidFill>
                  <a:schemeClr val="tx1"/>
                </a:solidFill>
                <a:latin typeface="Bookman Old Style" panose="02050604050505020204" pitchFamily="18" charset="0"/>
              </a:rPr>
              <a:t>Zonas industriales.</a:t>
            </a:r>
          </a:p>
          <a:p>
            <a:pPr marL="743130" lvl="1" indent="-342720" algn="just">
              <a:lnSpc>
                <a:spcPct val="150000"/>
              </a:lnSpc>
              <a:spcBef>
                <a:spcPts val="360"/>
              </a:spcBef>
              <a:buClr>
                <a:srgbClr val="003300"/>
              </a:buClr>
              <a:buFont typeface="Symbol" charset="2"/>
              <a:buChar char=""/>
            </a:pPr>
            <a:r>
              <a:rPr lang="es-ES" sz="1400" spc="-1" dirty="0">
                <a:solidFill>
                  <a:schemeClr val="tx1"/>
                </a:solidFill>
                <a:latin typeface="Bookman Old Style" panose="02050604050505020204" pitchFamily="18" charset="0"/>
              </a:rPr>
              <a:t>Zonas de riesgo.</a:t>
            </a:r>
          </a:p>
          <a:p>
            <a:pPr marL="743130" lvl="1" indent="-342720" algn="just">
              <a:lnSpc>
                <a:spcPct val="150000"/>
              </a:lnSpc>
              <a:spcBef>
                <a:spcPts val="360"/>
              </a:spcBef>
              <a:buClr>
                <a:srgbClr val="003300"/>
              </a:buClr>
              <a:buFont typeface="Symbol" charset="2"/>
              <a:buChar char=""/>
            </a:pPr>
            <a:r>
              <a:rPr lang="es-ES" sz="1400" spc="-1" dirty="0">
                <a:solidFill>
                  <a:schemeClr val="tx1"/>
                </a:solidFill>
                <a:latin typeface="Bookman Old Style" panose="02050604050505020204" pitchFamily="18" charset="0"/>
              </a:rPr>
              <a:t>Zonas de protección.</a:t>
            </a:r>
          </a:p>
          <a:p>
            <a:pPr marL="743130" lvl="1" indent="-342720" algn="just">
              <a:lnSpc>
                <a:spcPct val="150000"/>
              </a:lnSpc>
              <a:spcBef>
                <a:spcPts val="360"/>
              </a:spcBef>
              <a:buClr>
                <a:srgbClr val="003300"/>
              </a:buClr>
              <a:buFont typeface="Symbol" charset="2"/>
              <a:buChar char=""/>
            </a:pPr>
            <a:r>
              <a:rPr lang="es-ES" sz="1400" spc="-1" dirty="0" smtClean="0">
                <a:solidFill>
                  <a:schemeClr val="tx1"/>
                </a:solidFill>
                <a:latin typeface="Bookman Old Style" panose="02050604050505020204" pitchFamily="18" charset="0"/>
              </a:rPr>
              <a:t>Zonas </a:t>
            </a:r>
            <a:r>
              <a:rPr lang="es-ES" sz="1400" spc="-1" dirty="0">
                <a:solidFill>
                  <a:schemeClr val="tx1"/>
                </a:solidFill>
                <a:latin typeface="Bookman Old Style" panose="02050604050505020204" pitchFamily="18" charset="0"/>
              </a:rPr>
              <a:t>de servicios, entre otras.</a:t>
            </a:r>
          </a:p>
          <a:p>
            <a:endParaRPr lang="es-ES" dirty="0"/>
          </a:p>
        </p:txBody>
      </p:sp>
    </p:spTree>
    <p:extLst>
      <p:ext uri="{BB962C8B-B14F-4D97-AF65-F5344CB8AC3E}">
        <p14:creationId xmlns:p14="http://schemas.microsoft.com/office/powerpoint/2010/main" val="2756276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defRPr/>
            </a:pPr>
            <a:r>
              <a:rPr lang="es-CR" sz="3200" b="1" dirty="0" smtClean="0">
                <a:solidFill>
                  <a:schemeClr val="bg2">
                    <a:lumMod val="10000"/>
                  </a:schemeClr>
                </a:solidFill>
                <a:latin typeface="Arial" pitchFamily="34" charset="0"/>
                <a:ea typeface="Cambria Math" pitchFamily="18" charset="0"/>
                <a:cs typeface="Arial" pitchFamily="34" charset="0"/>
              </a:rPr>
              <a:t>ZONIFICACIÓN</a:t>
            </a:r>
            <a:r>
              <a:rPr lang="es-CR" sz="3200" b="1" dirty="0">
                <a:solidFill>
                  <a:schemeClr val="bg2">
                    <a:lumMod val="10000"/>
                  </a:schemeClr>
                </a:solidFill>
                <a:latin typeface="Arial" pitchFamily="34" charset="0"/>
                <a:ea typeface="Cambria Math" pitchFamily="18" charset="0"/>
                <a:cs typeface="Arial" pitchFamily="34" charset="0"/>
              </a:rPr>
              <a:t/>
            </a:r>
            <a:br>
              <a:rPr lang="es-CR" sz="3200" b="1" dirty="0">
                <a:solidFill>
                  <a:schemeClr val="bg2">
                    <a:lumMod val="10000"/>
                  </a:schemeClr>
                </a:solidFill>
                <a:latin typeface="Arial" pitchFamily="34" charset="0"/>
                <a:ea typeface="Cambria Math" pitchFamily="18" charset="0"/>
                <a:cs typeface="Arial" pitchFamily="34" charset="0"/>
              </a:rPr>
            </a:br>
            <a:r>
              <a:rPr lang="es-CR" sz="2400" b="1" dirty="0" smtClean="0">
                <a:solidFill>
                  <a:schemeClr val="bg2">
                    <a:lumMod val="10000"/>
                  </a:schemeClr>
                </a:solidFill>
                <a:latin typeface="Arial" pitchFamily="34" charset="0"/>
                <a:ea typeface="Cambria Math" pitchFamily="18" charset="0"/>
                <a:cs typeface="Arial" pitchFamily="34" charset="0"/>
              </a:rPr>
              <a:t>PLAN </a:t>
            </a:r>
            <a:r>
              <a:rPr lang="es-CR" sz="2400" b="1" dirty="0">
                <a:solidFill>
                  <a:schemeClr val="bg2">
                    <a:lumMod val="10000"/>
                  </a:schemeClr>
                </a:solidFill>
                <a:latin typeface="Arial" pitchFamily="34" charset="0"/>
                <a:ea typeface="Cambria Math" pitchFamily="18" charset="0"/>
                <a:cs typeface="Arial" pitchFamily="34" charset="0"/>
              </a:rPr>
              <a:t>REGULADOR DEL CANTON DE </a:t>
            </a:r>
            <a:r>
              <a:rPr lang="es-CR" sz="2400" b="1" dirty="0" smtClean="0">
                <a:solidFill>
                  <a:schemeClr val="bg2">
                    <a:lumMod val="10000"/>
                  </a:schemeClr>
                </a:solidFill>
                <a:latin typeface="Arial" pitchFamily="34" charset="0"/>
                <a:ea typeface="Cambria Math" pitchFamily="18" charset="0"/>
                <a:cs typeface="Arial" pitchFamily="34" charset="0"/>
              </a:rPr>
              <a:t>SIQUIRRES</a:t>
            </a:r>
            <a:endParaRPr lang="es-ES" sz="2400" b="1" dirty="0"/>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4909" y="119465"/>
            <a:ext cx="1337895" cy="1337895"/>
          </a:xfrm>
          <a:prstGeom prst="rect">
            <a:avLst/>
          </a:prstGeom>
          <a:ln>
            <a:noFill/>
          </a:ln>
          <a:effectLst>
            <a:softEdge rad="112500"/>
          </a:effectLst>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4909" y="2745093"/>
            <a:ext cx="1391523" cy="1134454"/>
          </a:xfrm>
          <a:prstGeom prst="rect">
            <a:avLst/>
          </a:prstGeom>
          <a:ln>
            <a:noFill/>
          </a:ln>
          <a:effectLst>
            <a:softEdge rad="112500"/>
          </a:effectLst>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8390" y="5574351"/>
            <a:ext cx="1868042" cy="934021"/>
          </a:xfrm>
          <a:prstGeom prst="rect">
            <a:avLst/>
          </a:prstGeom>
          <a:ln>
            <a:noFill/>
          </a:ln>
          <a:effectLst>
            <a:softEdge rad="112500"/>
          </a:effectLst>
        </p:spPr>
      </p:pic>
      <p:sp>
        <p:nvSpPr>
          <p:cNvPr id="3" name="Marcador de contenido 2"/>
          <p:cNvSpPr>
            <a:spLocks noGrp="1"/>
          </p:cNvSpPr>
          <p:nvPr>
            <p:ph idx="1"/>
          </p:nvPr>
        </p:nvSpPr>
        <p:spPr/>
        <p:txBody>
          <a:bodyPr>
            <a:noAutofit/>
          </a:bodyPr>
          <a:lstStyle/>
          <a:p>
            <a:pPr>
              <a:spcBef>
                <a:spcPts val="0"/>
              </a:spcBef>
            </a:pPr>
            <a:r>
              <a:rPr lang="es-MX" sz="1400" b="1" dirty="0">
                <a:latin typeface="Bookman Old Style" panose="02050604050505020204" pitchFamily="18" charset="0"/>
              </a:rPr>
              <a:t>La propuesta de zonificación </a:t>
            </a:r>
            <a:r>
              <a:rPr lang="es-MX" sz="1400" b="1" dirty="0" smtClean="0">
                <a:latin typeface="Bookman Old Style" panose="02050604050505020204" pitchFamily="18" charset="0"/>
              </a:rPr>
              <a:t>para el cantón de </a:t>
            </a:r>
            <a:r>
              <a:rPr lang="es-MX" sz="1400" b="1" dirty="0" err="1" smtClean="0">
                <a:latin typeface="Bookman Old Style" panose="02050604050505020204" pitchFamily="18" charset="0"/>
              </a:rPr>
              <a:t>Siquirres</a:t>
            </a:r>
            <a:r>
              <a:rPr lang="es-MX" sz="1400" b="1" dirty="0" smtClean="0">
                <a:latin typeface="Bookman Old Style" panose="02050604050505020204" pitchFamily="18" charset="0"/>
              </a:rPr>
              <a:t> establece:</a:t>
            </a:r>
          </a:p>
          <a:p>
            <a:pPr>
              <a:spcBef>
                <a:spcPts val="0"/>
              </a:spcBef>
            </a:pPr>
            <a:endParaRPr lang="es-MX" sz="1400" b="1" dirty="0">
              <a:latin typeface="Bookman Old Style" panose="02050604050505020204" pitchFamily="18" charset="0"/>
            </a:endParaRPr>
          </a:p>
          <a:p>
            <a:pPr lvl="1">
              <a:spcBef>
                <a:spcPts val="600"/>
              </a:spcBef>
              <a:spcAft>
                <a:spcPts val="600"/>
              </a:spcAft>
              <a:buFont typeface="Wingdings" panose="05000000000000000000" pitchFamily="2" charset="2"/>
              <a:buChar char="q"/>
            </a:pPr>
            <a:r>
              <a:rPr lang="es-MX" sz="1400" dirty="0" smtClean="0">
                <a:latin typeface="Bookman Old Style" panose="02050604050505020204" pitchFamily="18" charset="0"/>
              </a:rPr>
              <a:t>Las áreas </a:t>
            </a:r>
            <a:r>
              <a:rPr lang="es-MX" sz="1400" dirty="0">
                <a:latin typeface="Bookman Old Style" panose="02050604050505020204" pitchFamily="18" charset="0"/>
              </a:rPr>
              <a:t>protegidas y zonas especiales reguladas por leyes nacionales seguirán en esa disposición y sin </a:t>
            </a:r>
            <a:r>
              <a:rPr lang="es-MX" sz="1400" dirty="0" smtClean="0">
                <a:latin typeface="Bookman Old Style" panose="02050604050505020204" pitchFamily="18" charset="0"/>
              </a:rPr>
              <a:t>cambios.</a:t>
            </a:r>
          </a:p>
          <a:p>
            <a:pPr lvl="1">
              <a:spcBef>
                <a:spcPts val="600"/>
              </a:spcBef>
              <a:spcAft>
                <a:spcPts val="600"/>
              </a:spcAft>
              <a:buFont typeface="Wingdings" panose="05000000000000000000" pitchFamily="2" charset="2"/>
              <a:buChar char="q"/>
            </a:pPr>
            <a:r>
              <a:rPr lang="es-MX" sz="1400" dirty="0" smtClean="0">
                <a:latin typeface="Bookman Old Style" panose="02050604050505020204" pitchFamily="18" charset="0"/>
              </a:rPr>
              <a:t>Usos </a:t>
            </a:r>
            <a:r>
              <a:rPr lang="es-MX" sz="1400" dirty="0">
                <a:latin typeface="Bookman Old Style" panose="02050604050505020204" pitchFamily="18" charset="0"/>
              </a:rPr>
              <a:t>urbanos aquellos que generan expectativa e ineludibles (tamaño mínimo de lote, altura, usos permitidos, retiros (y esos datos en un cuadrito resumen</a:t>
            </a:r>
            <a:r>
              <a:rPr lang="es-MX" sz="1400" dirty="0" smtClean="0">
                <a:latin typeface="Bookman Old Style" panose="02050604050505020204" pitchFamily="18" charset="0"/>
              </a:rPr>
              <a:t>)).</a:t>
            </a:r>
          </a:p>
          <a:p>
            <a:pPr lvl="1">
              <a:spcBef>
                <a:spcPts val="600"/>
              </a:spcBef>
              <a:spcAft>
                <a:spcPts val="600"/>
              </a:spcAft>
              <a:buFont typeface="Wingdings" panose="05000000000000000000" pitchFamily="2" charset="2"/>
              <a:buChar char="q"/>
            </a:pPr>
            <a:r>
              <a:rPr lang="es-MX" sz="1400" dirty="0" smtClean="0">
                <a:latin typeface="Bookman Old Style" panose="02050604050505020204" pitchFamily="18" charset="0"/>
              </a:rPr>
              <a:t>Zonas </a:t>
            </a:r>
            <a:r>
              <a:rPr lang="es-MX" sz="1400" dirty="0">
                <a:latin typeface="Bookman Old Style" panose="02050604050505020204" pitchFamily="18" charset="0"/>
              </a:rPr>
              <a:t>agropecuarias, donde se indican los parámetros urbanos que se pueden dar, pero además, que en el tema agrícola la Ley 4240 no interviene en cambios de uso, sino es otra instancia MAG. </a:t>
            </a:r>
            <a:endParaRPr lang="es-MX" sz="1400" dirty="0" smtClean="0">
              <a:latin typeface="Bookman Old Style" panose="02050604050505020204" pitchFamily="18" charset="0"/>
            </a:endParaRPr>
          </a:p>
          <a:p>
            <a:pPr lvl="1">
              <a:spcBef>
                <a:spcPts val="600"/>
              </a:spcBef>
              <a:spcAft>
                <a:spcPts val="600"/>
              </a:spcAft>
              <a:buFont typeface="Wingdings" panose="05000000000000000000" pitchFamily="2" charset="2"/>
              <a:buChar char="q"/>
            </a:pPr>
            <a:r>
              <a:rPr lang="es-MX" sz="1400" dirty="0" smtClean="0">
                <a:latin typeface="Bookman Old Style" panose="02050604050505020204" pitchFamily="18" charset="0"/>
              </a:rPr>
              <a:t>Zonas industriales</a:t>
            </a:r>
          </a:p>
          <a:p>
            <a:pPr lvl="1">
              <a:spcBef>
                <a:spcPts val="600"/>
              </a:spcBef>
              <a:spcAft>
                <a:spcPts val="600"/>
              </a:spcAft>
              <a:buFont typeface="Wingdings" panose="05000000000000000000" pitchFamily="2" charset="2"/>
              <a:buChar char="q"/>
            </a:pPr>
            <a:r>
              <a:rPr lang="es-MX" sz="1400" dirty="0" smtClean="0">
                <a:latin typeface="Bookman Old Style" panose="02050604050505020204" pitchFamily="18" charset="0"/>
              </a:rPr>
              <a:t>Zonas </a:t>
            </a:r>
            <a:r>
              <a:rPr lang="es-MX" sz="1400" dirty="0">
                <a:latin typeface="Bookman Old Style" panose="02050604050505020204" pitchFamily="18" charset="0"/>
              </a:rPr>
              <a:t>comerciales , zonas mixtas, </a:t>
            </a:r>
            <a:endParaRPr lang="es-MX" sz="1400" dirty="0" smtClean="0">
              <a:latin typeface="Bookman Old Style" panose="02050604050505020204" pitchFamily="18" charset="0"/>
            </a:endParaRPr>
          </a:p>
          <a:p>
            <a:pPr lvl="1">
              <a:spcBef>
                <a:spcPts val="600"/>
              </a:spcBef>
              <a:spcAft>
                <a:spcPts val="600"/>
              </a:spcAft>
              <a:buFont typeface="Wingdings" panose="05000000000000000000" pitchFamily="2" charset="2"/>
              <a:buChar char="q"/>
            </a:pPr>
            <a:r>
              <a:rPr lang="es-MX" sz="1400" dirty="0" smtClean="0">
                <a:latin typeface="Bookman Old Style" panose="02050604050505020204" pitchFamily="18" charset="0"/>
              </a:rPr>
              <a:t>Zonas </a:t>
            </a:r>
            <a:r>
              <a:rPr lang="es-MX" sz="1400" dirty="0">
                <a:latin typeface="Bookman Old Style" panose="02050604050505020204" pitchFamily="18" charset="0"/>
              </a:rPr>
              <a:t>residenciales de baja, media, alta o muy alta densidad y cada uno de los </a:t>
            </a:r>
            <a:r>
              <a:rPr lang="es-MX" sz="1400" dirty="0" smtClean="0">
                <a:latin typeface="Bookman Old Style" panose="02050604050505020204" pitchFamily="18" charset="0"/>
              </a:rPr>
              <a:t>parámetros.</a:t>
            </a:r>
          </a:p>
        </p:txBody>
      </p:sp>
    </p:spTree>
    <p:extLst>
      <p:ext uri="{BB962C8B-B14F-4D97-AF65-F5344CB8AC3E}">
        <p14:creationId xmlns:p14="http://schemas.microsoft.com/office/powerpoint/2010/main" val="34264690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defRPr/>
            </a:pPr>
            <a:r>
              <a:rPr lang="es-CR" sz="3200" b="1" dirty="0" smtClean="0">
                <a:solidFill>
                  <a:schemeClr val="bg2">
                    <a:lumMod val="10000"/>
                  </a:schemeClr>
                </a:solidFill>
                <a:latin typeface="Arial" pitchFamily="34" charset="0"/>
                <a:ea typeface="Cambria Math" pitchFamily="18" charset="0"/>
                <a:cs typeface="Arial" pitchFamily="34" charset="0"/>
              </a:rPr>
              <a:t>ZONIFICACIÓN</a:t>
            </a:r>
            <a:r>
              <a:rPr lang="es-CR" sz="3200" b="1" dirty="0">
                <a:solidFill>
                  <a:schemeClr val="bg2">
                    <a:lumMod val="10000"/>
                  </a:schemeClr>
                </a:solidFill>
                <a:latin typeface="Arial" pitchFamily="34" charset="0"/>
                <a:ea typeface="Cambria Math" pitchFamily="18" charset="0"/>
                <a:cs typeface="Arial" pitchFamily="34" charset="0"/>
              </a:rPr>
              <a:t/>
            </a:r>
            <a:br>
              <a:rPr lang="es-CR" sz="3200" b="1" dirty="0">
                <a:solidFill>
                  <a:schemeClr val="bg2">
                    <a:lumMod val="10000"/>
                  </a:schemeClr>
                </a:solidFill>
                <a:latin typeface="Arial" pitchFamily="34" charset="0"/>
                <a:ea typeface="Cambria Math" pitchFamily="18" charset="0"/>
                <a:cs typeface="Arial" pitchFamily="34" charset="0"/>
              </a:rPr>
            </a:br>
            <a:r>
              <a:rPr lang="es-CR" sz="2400" b="1" dirty="0" smtClean="0">
                <a:solidFill>
                  <a:schemeClr val="bg2">
                    <a:lumMod val="10000"/>
                  </a:schemeClr>
                </a:solidFill>
                <a:latin typeface="Arial" pitchFamily="34" charset="0"/>
                <a:ea typeface="Cambria Math" pitchFamily="18" charset="0"/>
                <a:cs typeface="Arial" pitchFamily="34" charset="0"/>
              </a:rPr>
              <a:t>PLAN </a:t>
            </a:r>
            <a:r>
              <a:rPr lang="es-CR" sz="2400" b="1" dirty="0">
                <a:solidFill>
                  <a:schemeClr val="bg2">
                    <a:lumMod val="10000"/>
                  </a:schemeClr>
                </a:solidFill>
                <a:latin typeface="Arial" pitchFamily="34" charset="0"/>
                <a:ea typeface="Cambria Math" pitchFamily="18" charset="0"/>
                <a:cs typeface="Arial" pitchFamily="34" charset="0"/>
              </a:rPr>
              <a:t>REGULADOR DEL CANTON DE </a:t>
            </a:r>
            <a:r>
              <a:rPr lang="es-CR" sz="2400" b="1" dirty="0" smtClean="0">
                <a:solidFill>
                  <a:schemeClr val="bg2">
                    <a:lumMod val="10000"/>
                  </a:schemeClr>
                </a:solidFill>
                <a:latin typeface="Arial" pitchFamily="34" charset="0"/>
                <a:ea typeface="Cambria Math" pitchFamily="18" charset="0"/>
                <a:cs typeface="Arial" pitchFamily="34" charset="0"/>
              </a:rPr>
              <a:t>SIQUIRRES</a:t>
            </a:r>
            <a:endParaRPr lang="es-ES" sz="2400" b="1" dirty="0"/>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4909" y="119465"/>
            <a:ext cx="1337895" cy="1337895"/>
          </a:xfrm>
          <a:prstGeom prst="rect">
            <a:avLst/>
          </a:prstGeom>
          <a:ln>
            <a:noFill/>
          </a:ln>
          <a:effectLst>
            <a:softEdge rad="112500"/>
          </a:effectLst>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4909" y="2745093"/>
            <a:ext cx="1391523" cy="1134454"/>
          </a:xfrm>
          <a:prstGeom prst="rect">
            <a:avLst/>
          </a:prstGeom>
          <a:ln>
            <a:noFill/>
          </a:ln>
          <a:effectLst>
            <a:softEdge rad="112500"/>
          </a:effectLst>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8390" y="5574351"/>
            <a:ext cx="1868042" cy="934021"/>
          </a:xfrm>
          <a:prstGeom prst="rect">
            <a:avLst/>
          </a:prstGeom>
          <a:ln>
            <a:noFill/>
          </a:ln>
          <a:effectLst>
            <a:softEdge rad="112500"/>
          </a:effectLst>
        </p:spPr>
      </p:pic>
      <p:sp>
        <p:nvSpPr>
          <p:cNvPr id="10" name="CustomShape 10"/>
          <p:cNvSpPr/>
          <p:nvPr/>
        </p:nvSpPr>
        <p:spPr>
          <a:xfrm>
            <a:off x="874499" y="2029335"/>
            <a:ext cx="3278039" cy="2800767"/>
          </a:xfrm>
          <a:prstGeom prst="rect">
            <a:avLst/>
          </a:prstGeom>
          <a:noFill/>
          <a:ln>
            <a:noFill/>
          </a:ln>
        </p:spPr>
        <p:style>
          <a:lnRef idx="0">
            <a:scrgbClr r="0" g="0" b="0"/>
          </a:lnRef>
          <a:fillRef idx="0">
            <a:scrgbClr r="0" g="0" b="0"/>
          </a:fillRef>
          <a:effectRef idx="0">
            <a:scrgbClr r="0" g="0" b="0"/>
          </a:effectRef>
          <a:fontRef idx="minor"/>
        </p:style>
        <p:txBody>
          <a:bodyPr wrap="square" lIns="0" tIns="0" rIns="0" bIns="0">
            <a:spAutoFit/>
          </a:bodyPr>
          <a:lstStyle/>
          <a:p>
            <a:pPr marL="88920" indent="-88560"/>
            <a:r>
              <a:rPr lang="es-CR" sz="1400" b="1" spc="-1" dirty="0">
                <a:solidFill>
                  <a:srgbClr val="000000"/>
                </a:solidFill>
                <a:latin typeface="Bookman Old Style" panose="02050604050505020204" pitchFamily="18" charset="0"/>
              </a:rPr>
              <a:t>Leyenda del mapa de zonificación</a:t>
            </a:r>
            <a:endParaRPr lang="es-CR" sz="1400" spc="-1" dirty="0">
              <a:latin typeface="Bookman Old Style" panose="02050604050505020204" pitchFamily="18" charset="0"/>
            </a:endParaRPr>
          </a:p>
          <a:p>
            <a:pPr marL="88920" indent="-88560"/>
            <a:r>
              <a:rPr lang="es-CR" sz="1400" spc="-1" dirty="0">
                <a:solidFill>
                  <a:srgbClr val="000000"/>
                </a:solidFill>
                <a:latin typeface="Bookman Old Style" panose="02050604050505020204" pitchFamily="18" charset="0"/>
              </a:rPr>
              <a:t> </a:t>
            </a:r>
            <a:endParaRPr lang="es-CR" sz="1400" spc="-1" dirty="0">
              <a:latin typeface="Bookman Old Style" panose="02050604050505020204" pitchFamily="18" charset="0"/>
            </a:endParaRPr>
          </a:p>
          <a:p>
            <a:pPr marL="88920" indent="-88560" algn="just">
              <a:buClr>
                <a:srgbClr val="000000"/>
              </a:buClr>
              <a:buFont typeface="Symbol" charset="2"/>
              <a:buChar char=""/>
            </a:pPr>
            <a:r>
              <a:rPr lang="es-CR" sz="1400" spc="-1" dirty="0">
                <a:solidFill>
                  <a:srgbClr val="000000"/>
                </a:solidFill>
                <a:latin typeface="Bookman Old Style" panose="02050604050505020204" pitchFamily="18" charset="0"/>
              </a:rPr>
              <a:t>General para todos los cantones.</a:t>
            </a:r>
            <a:endParaRPr lang="es-CR" sz="1400" spc="-1" dirty="0">
              <a:latin typeface="Bookman Old Style" panose="02050604050505020204" pitchFamily="18" charset="0"/>
            </a:endParaRPr>
          </a:p>
          <a:p>
            <a:pPr marL="88920" indent="-88560" algn="just">
              <a:buClr>
                <a:srgbClr val="000000"/>
              </a:buClr>
              <a:buFont typeface="Symbol" charset="2"/>
              <a:buChar char=""/>
            </a:pPr>
            <a:r>
              <a:rPr lang="es-CR" sz="1400" spc="-1" dirty="0">
                <a:solidFill>
                  <a:srgbClr val="000000"/>
                </a:solidFill>
                <a:latin typeface="Bookman Old Style" panose="02050604050505020204" pitchFamily="18" charset="0"/>
              </a:rPr>
              <a:t>Consensuada por el PRUGAM y el INVU.</a:t>
            </a:r>
            <a:endParaRPr lang="es-CR" sz="1400" spc="-1" dirty="0">
              <a:latin typeface="Bookman Old Style" panose="02050604050505020204" pitchFamily="18" charset="0"/>
            </a:endParaRPr>
          </a:p>
          <a:p>
            <a:pPr marL="88920" indent="-88560" algn="just">
              <a:buClr>
                <a:srgbClr val="000000"/>
              </a:buClr>
              <a:buFont typeface="Symbol" charset="2"/>
              <a:buChar char=""/>
            </a:pPr>
            <a:r>
              <a:rPr lang="es-CR" sz="1400" spc="-1" dirty="0">
                <a:solidFill>
                  <a:srgbClr val="000000"/>
                </a:solidFill>
                <a:latin typeface="Bookman Old Style" panose="02050604050505020204" pitchFamily="18" charset="0"/>
              </a:rPr>
              <a:t>La leyenda general se adapta a cada cantón y en el mapa de zonificación la leyenda recoge sólo aquellos usos que se delimitan.</a:t>
            </a:r>
            <a:endParaRPr lang="es-CR" sz="1400" spc="-1" dirty="0">
              <a:latin typeface="Bookman Old Style" panose="02050604050505020204" pitchFamily="18" charset="0"/>
            </a:endParaRPr>
          </a:p>
          <a:p>
            <a:pPr marL="88920" indent="-88560" algn="just">
              <a:buClr>
                <a:srgbClr val="000000"/>
              </a:buClr>
              <a:buFont typeface="Symbol" charset="2"/>
              <a:buChar char=""/>
            </a:pPr>
            <a:r>
              <a:rPr lang="es-CR" sz="1400" spc="-1" dirty="0">
                <a:solidFill>
                  <a:srgbClr val="000000"/>
                </a:solidFill>
                <a:latin typeface="Bookman Old Style" panose="02050604050505020204" pitchFamily="18" charset="0"/>
              </a:rPr>
              <a:t> Además de los usos, se grafican zonas de protección y elementos que establecen restricciones en su entorno.</a:t>
            </a:r>
            <a:endParaRPr lang="es-CR" sz="1400" spc="-1" dirty="0">
              <a:latin typeface="Bookman Old Style" panose="02050604050505020204" pitchFamily="18" charset="0"/>
            </a:endParaRPr>
          </a:p>
        </p:txBody>
      </p:sp>
      <p:pic>
        <p:nvPicPr>
          <p:cNvPr id="11" name="Picture 4"/>
          <p:cNvPicPr/>
          <p:nvPr/>
        </p:nvPicPr>
        <p:blipFill>
          <a:blip r:embed="rId5"/>
          <a:stretch/>
        </p:blipFill>
        <p:spPr>
          <a:xfrm>
            <a:off x="4724629" y="2029335"/>
            <a:ext cx="4741670" cy="4534505"/>
          </a:xfrm>
          <a:prstGeom prst="rect">
            <a:avLst/>
          </a:prstGeom>
          <a:ln>
            <a:noFill/>
          </a:ln>
          <a:effectLst>
            <a:outerShdw blurRad="292100" dist="139498" dir="2700000" algn="tl" rotWithShape="0">
              <a:srgbClr val="333333">
                <a:alpha val="65000"/>
              </a:srgbClr>
            </a:outerShdw>
          </a:effectLst>
        </p:spPr>
      </p:pic>
      <p:graphicFrame>
        <p:nvGraphicFramePr>
          <p:cNvPr id="12" name="Table 3"/>
          <p:cNvGraphicFramePr/>
          <p:nvPr>
            <p:extLst>
              <p:ext uri="{D42A27DB-BD31-4B8C-83A1-F6EECF244321}">
                <p14:modId xmlns:p14="http://schemas.microsoft.com/office/powerpoint/2010/main" val="1610820698"/>
              </p:ext>
            </p:extLst>
          </p:nvPr>
        </p:nvGraphicFramePr>
        <p:xfrm>
          <a:off x="874499" y="5209358"/>
          <a:ext cx="5257440" cy="1463040"/>
        </p:xfrm>
        <a:graphic>
          <a:graphicData uri="http://schemas.openxmlformats.org/drawingml/2006/table">
            <a:tbl>
              <a:tblPr/>
              <a:tblGrid>
                <a:gridCol w="1526040">
                  <a:extLst>
                    <a:ext uri="{9D8B030D-6E8A-4147-A177-3AD203B41FA5}">
                      <a16:colId xmlns="" xmlns:a16="http://schemas.microsoft.com/office/drawing/2014/main" val="20000"/>
                    </a:ext>
                  </a:extLst>
                </a:gridCol>
                <a:gridCol w="1857600">
                  <a:extLst>
                    <a:ext uri="{9D8B030D-6E8A-4147-A177-3AD203B41FA5}">
                      <a16:colId xmlns="" xmlns:a16="http://schemas.microsoft.com/office/drawing/2014/main" val="20001"/>
                    </a:ext>
                  </a:extLst>
                </a:gridCol>
                <a:gridCol w="1873800">
                  <a:extLst>
                    <a:ext uri="{9D8B030D-6E8A-4147-A177-3AD203B41FA5}">
                      <a16:colId xmlns="" xmlns:a16="http://schemas.microsoft.com/office/drawing/2014/main" val="20002"/>
                    </a:ext>
                  </a:extLst>
                </a:gridCol>
              </a:tblGrid>
              <a:tr h="199440">
                <a:tc>
                  <a:txBody>
                    <a:bodyPr/>
                    <a:lstStyle/>
                    <a:p>
                      <a:pPr algn="just">
                        <a:lnSpc>
                          <a:spcPct val="100000"/>
                        </a:lnSpc>
                      </a:pPr>
                      <a:r>
                        <a:rPr lang="es-CR" sz="1000" b="1" strike="noStrike" spc="-1">
                          <a:solidFill>
                            <a:srgbClr val="000000"/>
                          </a:solidFill>
                          <a:latin typeface="Tahoma"/>
                        </a:rPr>
                        <a:t>Densidad</a:t>
                      </a:r>
                      <a:endParaRPr lang="es-CR" sz="1000" b="0" strike="noStrike" spc="-1">
                        <a:latin typeface="Arial"/>
                      </a:endParaRPr>
                    </a:p>
                  </a:txBody>
                  <a:tcPr>
                    <a:lnT w="12240">
                      <a:solidFill>
                        <a:srgbClr val="000000"/>
                      </a:solidFill>
                    </a:lnT>
                    <a:lnB w="12240">
                      <a:solidFill>
                        <a:srgbClr val="000000"/>
                      </a:solidFill>
                    </a:lnB>
                    <a:solidFill>
                      <a:srgbClr val="CCCCCC"/>
                    </a:solidFill>
                  </a:tcPr>
                </a:tc>
                <a:tc>
                  <a:txBody>
                    <a:bodyPr/>
                    <a:lstStyle/>
                    <a:p>
                      <a:pPr algn="ctr">
                        <a:lnSpc>
                          <a:spcPct val="100000"/>
                        </a:lnSpc>
                      </a:pPr>
                      <a:r>
                        <a:rPr lang="es-CR" sz="1000" b="1" strike="noStrike" spc="-1">
                          <a:solidFill>
                            <a:srgbClr val="000000"/>
                          </a:solidFill>
                          <a:latin typeface="Tahoma"/>
                        </a:rPr>
                        <a:t>Habitantes / ha.</a:t>
                      </a:r>
                      <a:endParaRPr lang="es-CR" sz="1000" b="0" strike="noStrike" spc="-1">
                        <a:latin typeface="Arial"/>
                      </a:endParaRPr>
                    </a:p>
                  </a:txBody>
                  <a:tcPr>
                    <a:lnT w="12240">
                      <a:solidFill>
                        <a:srgbClr val="000000"/>
                      </a:solidFill>
                    </a:lnT>
                    <a:lnB w="12240">
                      <a:solidFill>
                        <a:srgbClr val="000000"/>
                      </a:solidFill>
                    </a:lnB>
                    <a:solidFill>
                      <a:srgbClr val="CCCCCC"/>
                    </a:solidFill>
                  </a:tcPr>
                </a:tc>
                <a:tc>
                  <a:txBody>
                    <a:bodyPr/>
                    <a:lstStyle/>
                    <a:p>
                      <a:pPr algn="ctr">
                        <a:lnSpc>
                          <a:spcPct val="100000"/>
                        </a:lnSpc>
                      </a:pPr>
                      <a:r>
                        <a:rPr lang="es-CR" sz="1000" b="1" strike="noStrike" spc="-1">
                          <a:solidFill>
                            <a:srgbClr val="000000"/>
                          </a:solidFill>
                          <a:latin typeface="Tahoma"/>
                        </a:rPr>
                        <a:t>Viviendas / ha.</a:t>
                      </a:r>
                      <a:endParaRPr lang="es-CR" sz="1000" b="0" strike="noStrike" spc="-1">
                        <a:latin typeface="Arial"/>
                      </a:endParaRPr>
                    </a:p>
                  </a:txBody>
                  <a:tcPr>
                    <a:lnT w="12240">
                      <a:solidFill>
                        <a:srgbClr val="000000"/>
                      </a:solidFill>
                    </a:lnT>
                    <a:lnB w="12240">
                      <a:solidFill>
                        <a:srgbClr val="000000"/>
                      </a:solidFill>
                    </a:lnB>
                    <a:solidFill>
                      <a:srgbClr val="CCCCCC"/>
                    </a:solidFill>
                  </a:tcPr>
                </a:tc>
                <a:extLst>
                  <a:ext uri="{0D108BD9-81ED-4DB2-BD59-A6C34878D82A}">
                    <a16:rowId xmlns="" xmlns:a16="http://schemas.microsoft.com/office/drawing/2014/main" val="10000"/>
                  </a:ext>
                </a:extLst>
              </a:tr>
              <a:tr h="199440">
                <a:tc>
                  <a:txBody>
                    <a:bodyPr/>
                    <a:lstStyle/>
                    <a:p>
                      <a:pPr algn="just">
                        <a:lnSpc>
                          <a:spcPct val="100000"/>
                        </a:lnSpc>
                      </a:pPr>
                      <a:r>
                        <a:rPr lang="es-CR" sz="1000" b="1" strike="noStrike" spc="-1">
                          <a:solidFill>
                            <a:srgbClr val="000000"/>
                          </a:solidFill>
                          <a:latin typeface="Tahoma"/>
                        </a:rPr>
                        <a:t>muy baja</a:t>
                      </a:r>
                      <a:endParaRPr lang="es-CR" sz="1000" b="0" strike="noStrike" spc="-1">
                        <a:latin typeface="Arial"/>
                      </a:endParaRPr>
                    </a:p>
                  </a:txBody>
                  <a:tcPr>
                    <a:lnT w="12240">
                      <a:solidFill>
                        <a:srgbClr val="000000"/>
                      </a:solidFill>
                    </a:lnT>
                    <a:noFill/>
                  </a:tcPr>
                </a:tc>
                <a:tc>
                  <a:txBody>
                    <a:bodyPr/>
                    <a:lstStyle/>
                    <a:p>
                      <a:pPr algn="ctr">
                        <a:lnSpc>
                          <a:spcPct val="100000"/>
                        </a:lnSpc>
                      </a:pPr>
                      <a:r>
                        <a:rPr lang="es-CR" sz="1000" b="0" strike="noStrike" spc="-1">
                          <a:solidFill>
                            <a:srgbClr val="000000"/>
                          </a:solidFill>
                          <a:latin typeface="Tahoma"/>
                        </a:rPr>
                        <a:t>&lt; 100</a:t>
                      </a:r>
                      <a:endParaRPr lang="es-CR" sz="1000" b="0" strike="noStrike" spc="-1">
                        <a:latin typeface="Arial"/>
                      </a:endParaRPr>
                    </a:p>
                  </a:txBody>
                  <a:tcPr>
                    <a:lnT w="12240">
                      <a:solidFill>
                        <a:srgbClr val="000000"/>
                      </a:solidFill>
                    </a:lnT>
                    <a:noFill/>
                  </a:tcPr>
                </a:tc>
                <a:tc>
                  <a:txBody>
                    <a:bodyPr/>
                    <a:lstStyle/>
                    <a:p>
                      <a:pPr algn="ctr">
                        <a:lnSpc>
                          <a:spcPct val="100000"/>
                        </a:lnSpc>
                      </a:pPr>
                      <a:r>
                        <a:rPr lang="es-CR" sz="1000" b="0" strike="noStrike" spc="-1">
                          <a:solidFill>
                            <a:srgbClr val="000000"/>
                          </a:solidFill>
                          <a:latin typeface="Tahoma"/>
                        </a:rPr>
                        <a:t>&lt; 26</a:t>
                      </a:r>
                      <a:endParaRPr lang="es-CR" sz="1000" b="0" strike="noStrike" spc="-1">
                        <a:latin typeface="Arial"/>
                      </a:endParaRPr>
                    </a:p>
                  </a:txBody>
                  <a:tcPr>
                    <a:lnT w="12240">
                      <a:solidFill>
                        <a:srgbClr val="000000"/>
                      </a:solidFill>
                    </a:lnT>
                    <a:noFill/>
                  </a:tcPr>
                </a:tc>
                <a:extLst>
                  <a:ext uri="{0D108BD9-81ED-4DB2-BD59-A6C34878D82A}">
                    <a16:rowId xmlns="" xmlns:a16="http://schemas.microsoft.com/office/drawing/2014/main" val="10001"/>
                  </a:ext>
                </a:extLst>
              </a:tr>
              <a:tr h="204120">
                <a:tc>
                  <a:txBody>
                    <a:bodyPr/>
                    <a:lstStyle/>
                    <a:p>
                      <a:pPr algn="just">
                        <a:lnSpc>
                          <a:spcPct val="100000"/>
                        </a:lnSpc>
                      </a:pPr>
                      <a:r>
                        <a:rPr lang="es-CR" sz="1000" b="1" strike="noStrike" spc="-1">
                          <a:solidFill>
                            <a:srgbClr val="000000"/>
                          </a:solidFill>
                          <a:latin typeface="Tahoma"/>
                        </a:rPr>
                        <a:t>baja</a:t>
                      </a:r>
                      <a:endParaRPr lang="es-CR" sz="1000" b="0" strike="noStrike" spc="-1">
                        <a:latin typeface="Arial"/>
                      </a:endParaRPr>
                    </a:p>
                  </a:txBody>
                  <a:tcPr>
                    <a:noFill/>
                  </a:tcPr>
                </a:tc>
                <a:tc>
                  <a:txBody>
                    <a:bodyPr/>
                    <a:lstStyle/>
                    <a:p>
                      <a:pPr algn="ctr">
                        <a:lnSpc>
                          <a:spcPct val="100000"/>
                        </a:lnSpc>
                      </a:pPr>
                      <a:r>
                        <a:rPr lang="es-CR" sz="1000" b="0" strike="noStrike" spc="-1">
                          <a:solidFill>
                            <a:srgbClr val="000000"/>
                          </a:solidFill>
                          <a:latin typeface="Tahoma"/>
                        </a:rPr>
                        <a:t>de 100 a 300</a:t>
                      </a:r>
                      <a:endParaRPr lang="es-CR" sz="1000" b="0" strike="noStrike" spc="-1">
                        <a:latin typeface="Arial"/>
                      </a:endParaRPr>
                    </a:p>
                  </a:txBody>
                  <a:tcPr>
                    <a:noFill/>
                  </a:tcPr>
                </a:tc>
                <a:tc>
                  <a:txBody>
                    <a:bodyPr/>
                    <a:lstStyle/>
                    <a:p>
                      <a:pPr algn="ctr">
                        <a:lnSpc>
                          <a:spcPct val="100000"/>
                        </a:lnSpc>
                      </a:pPr>
                      <a:r>
                        <a:rPr lang="es-CR" sz="1000" b="0" strike="noStrike" spc="-1">
                          <a:solidFill>
                            <a:srgbClr val="000000"/>
                          </a:solidFill>
                          <a:latin typeface="Tahoma"/>
                        </a:rPr>
                        <a:t>de 26 a 77</a:t>
                      </a:r>
                      <a:endParaRPr lang="es-CR" sz="1000" b="0" strike="noStrike" spc="-1">
                        <a:latin typeface="Arial"/>
                      </a:endParaRPr>
                    </a:p>
                  </a:txBody>
                  <a:tcPr>
                    <a:noFill/>
                  </a:tcPr>
                </a:tc>
                <a:extLst>
                  <a:ext uri="{0D108BD9-81ED-4DB2-BD59-A6C34878D82A}">
                    <a16:rowId xmlns="" xmlns:a16="http://schemas.microsoft.com/office/drawing/2014/main" val="10002"/>
                  </a:ext>
                </a:extLst>
              </a:tr>
              <a:tr h="199440">
                <a:tc>
                  <a:txBody>
                    <a:bodyPr/>
                    <a:lstStyle/>
                    <a:p>
                      <a:pPr algn="just">
                        <a:lnSpc>
                          <a:spcPct val="100000"/>
                        </a:lnSpc>
                      </a:pPr>
                      <a:r>
                        <a:rPr lang="es-CR" sz="1000" b="1" strike="noStrike" spc="-1">
                          <a:solidFill>
                            <a:srgbClr val="000000"/>
                          </a:solidFill>
                          <a:latin typeface="Tahoma"/>
                        </a:rPr>
                        <a:t>media</a:t>
                      </a:r>
                      <a:endParaRPr lang="es-CR" sz="1000" b="0" strike="noStrike" spc="-1">
                        <a:latin typeface="Arial"/>
                      </a:endParaRPr>
                    </a:p>
                  </a:txBody>
                  <a:tcPr>
                    <a:noFill/>
                  </a:tcPr>
                </a:tc>
                <a:tc>
                  <a:txBody>
                    <a:bodyPr/>
                    <a:lstStyle/>
                    <a:p>
                      <a:pPr algn="ctr">
                        <a:lnSpc>
                          <a:spcPct val="100000"/>
                        </a:lnSpc>
                      </a:pPr>
                      <a:r>
                        <a:rPr lang="es-CR" sz="1000" b="0" strike="noStrike" spc="-1">
                          <a:solidFill>
                            <a:srgbClr val="000000"/>
                          </a:solidFill>
                          <a:latin typeface="Tahoma"/>
                        </a:rPr>
                        <a:t>de 300 a 450</a:t>
                      </a:r>
                      <a:endParaRPr lang="es-CR" sz="1000" b="0" strike="noStrike" spc="-1">
                        <a:latin typeface="Arial"/>
                      </a:endParaRPr>
                    </a:p>
                  </a:txBody>
                  <a:tcPr>
                    <a:noFill/>
                  </a:tcPr>
                </a:tc>
                <a:tc>
                  <a:txBody>
                    <a:bodyPr/>
                    <a:lstStyle/>
                    <a:p>
                      <a:pPr algn="ctr">
                        <a:lnSpc>
                          <a:spcPct val="100000"/>
                        </a:lnSpc>
                      </a:pPr>
                      <a:r>
                        <a:rPr lang="es-CR" sz="1000" b="0" strike="noStrike" spc="-1">
                          <a:solidFill>
                            <a:srgbClr val="000000"/>
                          </a:solidFill>
                          <a:latin typeface="Tahoma"/>
                        </a:rPr>
                        <a:t>de 77 a 115</a:t>
                      </a:r>
                      <a:endParaRPr lang="es-CR" sz="1000" b="0" strike="noStrike" spc="-1">
                        <a:latin typeface="Arial"/>
                      </a:endParaRPr>
                    </a:p>
                  </a:txBody>
                  <a:tcPr>
                    <a:noFill/>
                  </a:tcPr>
                </a:tc>
                <a:extLst>
                  <a:ext uri="{0D108BD9-81ED-4DB2-BD59-A6C34878D82A}">
                    <a16:rowId xmlns="" xmlns:a16="http://schemas.microsoft.com/office/drawing/2014/main" val="10003"/>
                  </a:ext>
                </a:extLst>
              </a:tr>
              <a:tr h="199440">
                <a:tc>
                  <a:txBody>
                    <a:bodyPr/>
                    <a:lstStyle/>
                    <a:p>
                      <a:pPr algn="just">
                        <a:lnSpc>
                          <a:spcPct val="100000"/>
                        </a:lnSpc>
                      </a:pPr>
                      <a:r>
                        <a:rPr lang="es-CR" sz="1000" b="1" strike="noStrike" spc="-1">
                          <a:solidFill>
                            <a:srgbClr val="000000"/>
                          </a:solidFill>
                          <a:latin typeface="Tahoma"/>
                        </a:rPr>
                        <a:t>alta</a:t>
                      </a:r>
                      <a:endParaRPr lang="es-CR" sz="1000" b="0" strike="noStrike" spc="-1">
                        <a:latin typeface="Arial"/>
                      </a:endParaRPr>
                    </a:p>
                  </a:txBody>
                  <a:tcPr>
                    <a:noFill/>
                  </a:tcPr>
                </a:tc>
                <a:tc>
                  <a:txBody>
                    <a:bodyPr/>
                    <a:lstStyle/>
                    <a:p>
                      <a:pPr algn="ctr">
                        <a:lnSpc>
                          <a:spcPct val="100000"/>
                        </a:lnSpc>
                      </a:pPr>
                      <a:r>
                        <a:rPr lang="es-CR" sz="1000" b="0" strike="noStrike" spc="-1">
                          <a:solidFill>
                            <a:srgbClr val="000000"/>
                          </a:solidFill>
                          <a:latin typeface="Tahoma"/>
                        </a:rPr>
                        <a:t>de 450 a 600</a:t>
                      </a:r>
                      <a:endParaRPr lang="es-CR" sz="1000" b="0" strike="noStrike" spc="-1">
                        <a:latin typeface="Arial"/>
                      </a:endParaRPr>
                    </a:p>
                  </a:txBody>
                  <a:tcPr>
                    <a:noFill/>
                  </a:tcPr>
                </a:tc>
                <a:tc>
                  <a:txBody>
                    <a:bodyPr/>
                    <a:lstStyle/>
                    <a:p>
                      <a:pPr algn="ctr">
                        <a:lnSpc>
                          <a:spcPct val="100000"/>
                        </a:lnSpc>
                      </a:pPr>
                      <a:r>
                        <a:rPr lang="es-CR" sz="1000" b="0" strike="noStrike" spc="-1">
                          <a:solidFill>
                            <a:srgbClr val="000000"/>
                          </a:solidFill>
                          <a:latin typeface="Tahoma"/>
                        </a:rPr>
                        <a:t>de 115 a 154</a:t>
                      </a:r>
                      <a:endParaRPr lang="es-CR" sz="1000" b="0" strike="noStrike" spc="-1">
                        <a:latin typeface="Arial"/>
                      </a:endParaRPr>
                    </a:p>
                  </a:txBody>
                  <a:tcPr>
                    <a:noFill/>
                  </a:tcPr>
                </a:tc>
                <a:extLst>
                  <a:ext uri="{0D108BD9-81ED-4DB2-BD59-A6C34878D82A}">
                    <a16:rowId xmlns="" xmlns:a16="http://schemas.microsoft.com/office/drawing/2014/main" val="10004"/>
                  </a:ext>
                </a:extLst>
              </a:tr>
              <a:tr h="201240">
                <a:tc>
                  <a:txBody>
                    <a:bodyPr/>
                    <a:lstStyle/>
                    <a:p>
                      <a:pPr algn="just">
                        <a:lnSpc>
                          <a:spcPct val="100000"/>
                        </a:lnSpc>
                      </a:pPr>
                      <a:r>
                        <a:rPr lang="es-CR" sz="1000" b="1" strike="noStrike" spc="-1">
                          <a:solidFill>
                            <a:srgbClr val="000000"/>
                          </a:solidFill>
                          <a:latin typeface="Tahoma"/>
                        </a:rPr>
                        <a:t>muy alta</a:t>
                      </a:r>
                      <a:endParaRPr lang="es-CR" sz="1000" b="0" strike="noStrike" spc="-1">
                        <a:latin typeface="Arial"/>
                      </a:endParaRPr>
                    </a:p>
                  </a:txBody>
                  <a:tcPr>
                    <a:lnB w="12240">
                      <a:solidFill>
                        <a:srgbClr val="000000"/>
                      </a:solidFill>
                    </a:lnB>
                    <a:noFill/>
                  </a:tcPr>
                </a:tc>
                <a:tc>
                  <a:txBody>
                    <a:bodyPr/>
                    <a:lstStyle/>
                    <a:p>
                      <a:pPr algn="ctr">
                        <a:lnSpc>
                          <a:spcPct val="100000"/>
                        </a:lnSpc>
                      </a:pPr>
                      <a:r>
                        <a:rPr lang="es-CR" sz="1000" b="0" strike="noStrike" spc="-1">
                          <a:solidFill>
                            <a:srgbClr val="000000"/>
                          </a:solidFill>
                          <a:latin typeface="Tahoma"/>
                        </a:rPr>
                        <a:t>&gt; 600</a:t>
                      </a:r>
                      <a:endParaRPr lang="es-CR" sz="1000" b="0" strike="noStrike" spc="-1">
                        <a:latin typeface="Arial"/>
                      </a:endParaRPr>
                    </a:p>
                  </a:txBody>
                  <a:tcPr>
                    <a:lnB w="12240">
                      <a:solidFill>
                        <a:srgbClr val="000000"/>
                      </a:solidFill>
                    </a:lnB>
                    <a:noFill/>
                  </a:tcPr>
                </a:tc>
                <a:tc>
                  <a:txBody>
                    <a:bodyPr/>
                    <a:lstStyle/>
                    <a:p>
                      <a:pPr algn="ctr">
                        <a:lnSpc>
                          <a:spcPct val="100000"/>
                        </a:lnSpc>
                      </a:pPr>
                      <a:r>
                        <a:rPr lang="es-CR" sz="1000" b="0" strike="noStrike" spc="-1" dirty="0">
                          <a:solidFill>
                            <a:srgbClr val="000000"/>
                          </a:solidFill>
                          <a:latin typeface="Tahoma"/>
                        </a:rPr>
                        <a:t>&gt; 154</a:t>
                      </a:r>
                      <a:endParaRPr lang="es-CR" sz="1000" b="0" strike="noStrike" spc="-1" dirty="0">
                        <a:latin typeface="Arial"/>
                      </a:endParaRPr>
                    </a:p>
                  </a:txBody>
                  <a:tcPr>
                    <a:lnB w="12240">
                      <a:solidFill>
                        <a:srgbClr val="000000"/>
                      </a:solidFill>
                    </a:lnB>
                    <a:noFill/>
                  </a:tcPr>
                </a:tc>
                <a:extLst>
                  <a:ext uri="{0D108BD9-81ED-4DB2-BD59-A6C34878D82A}">
                    <a16:rowId xmlns="" xmlns:a16="http://schemas.microsoft.com/office/drawing/2014/main" val="10005"/>
                  </a:ext>
                </a:extLst>
              </a:tr>
            </a:tbl>
          </a:graphicData>
        </a:graphic>
      </p:graphicFrame>
      <p:sp>
        <p:nvSpPr>
          <p:cNvPr id="13" name="CustomShape 9"/>
          <p:cNvSpPr/>
          <p:nvPr/>
        </p:nvSpPr>
        <p:spPr>
          <a:xfrm>
            <a:off x="874499" y="4896943"/>
            <a:ext cx="2971440" cy="213480"/>
          </a:xfrm>
          <a:prstGeom prst="rect">
            <a:avLst/>
          </a:prstGeom>
          <a:noFill/>
          <a:ln>
            <a:noFill/>
          </a:ln>
        </p:spPr>
        <p:style>
          <a:lnRef idx="0">
            <a:scrgbClr r="0" g="0" b="0"/>
          </a:lnRef>
          <a:fillRef idx="0">
            <a:scrgbClr r="0" g="0" b="0"/>
          </a:fillRef>
          <a:effectRef idx="0">
            <a:scrgbClr r="0" g="0" b="0"/>
          </a:effectRef>
          <a:fontRef idx="minor"/>
        </p:style>
        <p:txBody>
          <a:bodyPr lIns="0" tIns="0" rIns="0" bIns="0">
            <a:spAutoFit/>
          </a:bodyPr>
          <a:lstStyle/>
          <a:p>
            <a:pPr>
              <a:lnSpc>
                <a:spcPct val="100000"/>
              </a:lnSpc>
            </a:pPr>
            <a:r>
              <a:rPr lang="es-CR" sz="1400" b="1" spc="-1" dirty="0" smtClean="0">
                <a:solidFill>
                  <a:srgbClr val="000000"/>
                </a:solidFill>
                <a:latin typeface="Bookman Old Style" panose="02050604050505020204" pitchFamily="18" charset="0"/>
              </a:rPr>
              <a:t>zona </a:t>
            </a:r>
            <a:r>
              <a:rPr lang="es-CR" sz="1400" b="1" spc="-1" dirty="0">
                <a:solidFill>
                  <a:srgbClr val="000000"/>
                </a:solidFill>
                <a:latin typeface="Bookman Old Style" panose="02050604050505020204" pitchFamily="18" charset="0"/>
              </a:rPr>
              <a:t>de uso residencial</a:t>
            </a:r>
            <a:endParaRPr lang="es-CR" sz="1400" spc="-1" dirty="0">
              <a:latin typeface="Bookman Old Style" panose="02050604050505020204" pitchFamily="18" charset="0"/>
            </a:endParaRPr>
          </a:p>
        </p:txBody>
      </p:sp>
      <p:sp>
        <p:nvSpPr>
          <p:cNvPr id="15" name="CustomShape 2"/>
          <p:cNvSpPr/>
          <p:nvPr/>
        </p:nvSpPr>
        <p:spPr>
          <a:xfrm>
            <a:off x="2018883" y="1596648"/>
            <a:ext cx="6652800" cy="305280"/>
          </a:xfrm>
          <a:prstGeom prst="rect">
            <a:avLst/>
          </a:prstGeom>
          <a:noFill/>
          <a:ln>
            <a:noFill/>
          </a:ln>
        </p:spPr>
        <p:style>
          <a:lnRef idx="0">
            <a:scrgbClr r="0" g="0" b="0"/>
          </a:lnRef>
          <a:fillRef idx="0">
            <a:scrgbClr r="0" g="0" b="0"/>
          </a:fillRef>
          <a:effectRef idx="0">
            <a:scrgbClr r="0" g="0" b="0"/>
          </a:effectRef>
          <a:fontRef idx="minor"/>
        </p:style>
        <p:txBody>
          <a:bodyPr lIns="0" tIns="0" rIns="0" bIns="0">
            <a:spAutoFit/>
          </a:bodyPr>
          <a:lstStyle/>
          <a:p>
            <a:pPr marL="457200" indent="-456840"/>
            <a:r>
              <a:rPr lang="es-CR" sz="2000" b="1" spc="-1" dirty="0">
                <a:solidFill>
                  <a:srgbClr val="000000"/>
                </a:solidFill>
                <a:latin typeface="Bookman Old Style" panose="02050604050505020204" pitchFamily="18" charset="0"/>
              </a:rPr>
              <a:t> Reglamento de Zonificación de Usos del Suelo</a:t>
            </a:r>
            <a:endParaRPr lang="es-CR" sz="2000" spc="-1" dirty="0">
              <a:latin typeface="Bookman Old Style" panose="02050604050505020204" pitchFamily="18" charset="0"/>
            </a:endParaRPr>
          </a:p>
        </p:txBody>
      </p:sp>
    </p:spTree>
    <p:extLst>
      <p:ext uri="{BB962C8B-B14F-4D97-AF65-F5344CB8AC3E}">
        <p14:creationId xmlns:p14="http://schemas.microsoft.com/office/powerpoint/2010/main" val="9446470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defRPr/>
            </a:pPr>
            <a:r>
              <a:rPr lang="es-CR" sz="3200" b="1" dirty="0" smtClean="0">
                <a:solidFill>
                  <a:schemeClr val="bg2">
                    <a:lumMod val="10000"/>
                  </a:schemeClr>
                </a:solidFill>
                <a:latin typeface="Arial" pitchFamily="34" charset="0"/>
                <a:ea typeface="Cambria Math" pitchFamily="18" charset="0"/>
                <a:cs typeface="Arial" pitchFamily="34" charset="0"/>
              </a:rPr>
              <a:t>ZONIFICACIÓN</a:t>
            </a:r>
            <a:r>
              <a:rPr lang="es-CR" sz="3200" b="1" dirty="0">
                <a:solidFill>
                  <a:schemeClr val="bg2">
                    <a:lumMod val="10000"/>
                  </a:schemeClr>
                </a:solidFill>
                <a:latin typeface="Arial" pitchFamily="34" charset="0"/>
                <a:ea typeface="Cambria Math" pitchFamily="18" charset="0"/>
                <a:cs typeface="Arial" pitchFamily="34" charset="0"/>
              </a:rPr>
              <a:t/>
            </a:r>
            <a:br>
              <a:rPr lang="es-CR" sz="3200" b="1" dirty="0">
                <a:solidFill>
                  <a:schemeClr val="bg2">
                    <a:lumMod val="10000"/>
                  </a:schemeClr>
                </a:solidFill>
                <a:latin typeface="Arial" pitchFamily="34" charset="0"/>
                <a:ea typeface="Cambria Math" pitchFamily="18" charset="0"/>
                <a:cs typeface="Arial" pitchFamily="34" charset="0"/>
              </a:rPr>
            </a:br>
            <a:r>
              <a:rPr lang="es-CR" sz="2400" b="1" dirty="0" smtClean="0">
                <a:solidFill>
                  <a:schemeClr val="bg2">
                    <a:lumMod val="10000"/>
                  </a:schemeClr>
                </a:solidFill>
                <a:latin typeface="Arial" pitchFamily="34" charset="0"/>
                <a:ea typeface="Cambria Math" pitchFamily="18" charset="0"/>
                <a:cs typeface="Arial" pitchFamily="34" charset="0"/>
              </a:rPr>
              <a:t>PLAN </a:t>
            </a:r>
            <a:r>
              <a:rPr lang="es-CR" sz="2400" b="1" dirty="0">
                <a:solidFill>
                  <a:schemeClr val="bg2">
                    <a:lumMod val="10000"/>
                  </a:schemeClr>
                </a:solidFill>
                <a:latin typeface="Arial" pitchFamily="34" charset="0"/>
                <a:ea typeface="Cambria Math" pitchFamily="18" charset="0"/>
                <a:cs typeface="Arial" pitchFamily="34" charset="0"/>
              </a:rPr>
              <a:t>REGULADOR DEL CANTON DE </a:t>
            </a:r>
            <a:r>
              <a:rPr lang="es-CR" sz="2400" b="1" dirty="0" smtClean="0">
                <a:solidFill>
                  <a:schemeClr val="bg2">
                    <a:lumMod val="10000"/>
                  </a:schemeClr>
                </a:solidFill>
                <a:latin typeface="Arial" pitchFamily="34" charset="0"/>
                <a:ea typeface="Cambria Math" pitchFamily="18" charset="0"/>
                <a:cs typeface="Arial" pitchFamily="34" charset="0"/>
              </a:rPr>
              <a:t>SIQUIRRES</a:t>
            </a:r>
            <a:endParaRPr lang="es-ES" sz="2400" b="1" dirty="0"/>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4909" y="119465"/>
            <a:ext cx="1337895" cy="1337895"/>
          </a:xfrm>
          <a:prstGeom prst="rect">
            <a:avLst/>
          </a:prstGeom>
          <a:ln>
            <a:noFill/>
          </a:ln>
          <a:effectLst>
            <a:softEdge rad="112500"/>
          </a:effectLst>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4909" y="2745093"/>
            <a:ext cx="1391523" cy="1134454"/>
          </a:xfrm>
          <a:prstGeom prst="rect">
            <a:avLst/>
          </a:prstGeom>
          <a:ln>
            <a:noFill/>
          </a:ln>
          <a:effectLst>
            <a:softEdge rad="112500"/>
          </a:effectLst>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8390" y="5574351"/>
            <a:ext cx="1868042" cy="934021"/>
          </a:xfrm>
          <a:prstGeom prst="rect">
            <a:avLst/>
          </a:prstGeom>
          <a:ln>
            <a:noFill/>
          </a:ln>
          <a:effectLst>
            <a:softEdge rad="112500"/>
          </a:effectLst>
        </p:spPr>
      </p:pic>
      <p:sp>
        <p:nvSpPr>
          <p:cNvPr id="3" name="Marcador de contenido 2"/>
          <p:cNvSpPr>
            <a:spLocks noGrp="1"/>
          </p:cNvSpPr>
          <p:nvPr>
            <p:ph idx="1"/>
          </p:nvPr>
        </p:nvSpPr>
        <p:spPr/>
        <p:txBody>
          <a:bodyPr>
            <a:normAutofit/>
          </a:bodyPr>
          <a:lstStyle/>
          <a:p>
            <a:r>
              <a:rPr lang="es-CR" sz="1400" b="1" spc="-1" dirty="0">
                <a:solidFill>
                  <a:srgbClr val="000000"/>
                </a:solidFill>
                <a:latin typeface="Bookman Old Style" panose="02050604050505020204" pitchFamily="18" charset="0"/>
              </a:rPr>
              <a:t>Reglamento de Zonificación de Usos del </a:t>
            </a:r>
            <a:r>
              <a:rPr lang="es-CR" sz="1400" b="1" spc="-1" dirty="0" smtClean="0">
                <a:solidFill>
                  <a:srgbClr val="000000"/>
                </a:solidFill>
                <a:latin typeface="Bookman Old Style" panose="02050604050505020204" pitchFamily="18" charset="0"/>
              </a:rPr>
              <a:t>Suelo</a:t>
            </a:r>
          </a:p>
          <a:p>
            <a:pPr marL="0" indent="0">
              <a:buClr>
                <a:srgbClr val="000000"/>
              </a:buClr>
              <a:buNone/>
            </a:pPr>
            <a:endParaRPr lang="es-CR" sz="1400" b="1" spc="-1" dirty="0" smtClean="0">
              <a:solidFill>
                <a:srgbClr val="000000"/>
              </a:solidFill>
              <a:latin typeface="Bookman Old Style" panose="02050604050505020204" pitchFamily="18" charset="0"/>
            </a:endParaRPr>
          </a:p>
          <a:p>
            <a:pPr marL="0" indent="0" algn="ctr">
              <a:buClr>
                <a:srgbClr val="000000"/>
              </a:buClr>
              <a:buNone/>
            </a:pPr>
            <a:r>
              <a:rPr lang="es-CR" sz="1400" spc="-1" dirty="0" smtClean="0">
                <a:solidFill>
                  <a:srgbClr val="000000"/>
                </a:solidFill>
                <a:latin typeface="Bookman Old Style" panose="02050604050505020204" pitchFamily="18" charset="0"/>
              </a:rPr>
              <a:t>ANEXO </a:t>
            </a:r>
            <a:r>
              <a:rPr lang="es-CR" sz="1400" spc="-1" dirty="0">
                <a:solidFill>
                  <a:srgbClr val="000000"/>
                </a:solidFill>
                <a:latin typeface="Bookman Old Style" panose="02050604050505020204" pitchFamily="18" charset="0"/>
              </a:rPr>
              <a:t>1. FICHAS URBANÍSTICAS Y TABLA DE PARÁMETROS</a:t>
            </a:r>
            <a:endParaRPr lang="es-CR" sz="1400" spc="-1" dirty="0">
              <a:latin typeface="Bookman Old Style" panose="02050604050505020204" pitchFamily="18" charset="0"/>
            </a:endParaRPr>
          </a:p>
          <a:p>
            <a:pPr marL="0" indent="0">
              <a:buNone/>
            </a:pPr>
            <a:r>
              <a:rPr lang="es-CR" sz="1400" spc="-1" dirty="0" smtClean="0">
                <a:solidFill>
                  <a:srgbClr val="000000"/>
                </a:solidFill>
                <a:latin typeface="Bookman Old Style" panose="02050604050505020204" pitchFamily="18" charset="0"/>
              </a:rPr>
              <a:t>Las </a:t>
            </a:r>
            <a:r>
              <a:rPr lang="es-CR" sz="1400" spc="-1" dirty="0">
                <a:solidFill>
                  <a:srgbClr val="000000"/>
                </a:solidFill>
                <a:latin typeface="Bookman Old Style" panose="02050604050505020204" pitchFamily="18" charset="0"/>
              </a:rPr>
              <a:t>fichas urbanísticas están basadas en el concepto de </a:t>
            </a:r>
            <a:r>
              <a:rPr lang="es-CR" sz="1400" b="1" spc="-1" dirty="0">
                <a:solidFill>
                  <a:srgbClr val="000000"/>
                </a:solidFill>
                <a:latin typeface="Bookman Old Style" panose="02050604050505020204" pitchFamily="18" charset="0"/>
              </a:rPr>
              <a:t>sector</a:t>
            </a:r>
            <a:r>
              <a:rPr lang="es-CR" sz="1400" spc="-1" dirty="0">
                <a:solidFill>
                  <a:srgbClr val="000000"/>
                </a:solidFill>
                <a:latin typeface="Bookman Old Style" panose="02050604050505020204" pitchFamily="18" charset="0"/>
              </a:rPr>
              <a:t>, que se define como el </a:t>
            </a:r>
            <a:r>
              <a:rPr lang="es-CR" sz="1400" b="1" spc="-1" dirty="0">
                <a:solidFill>
                  <a:srgbClr val="000000"/>
                </a:solidFill>
                <a:latin typeface="Bookman Old Style" panose="02050604050505020204" pitchFamily="18" charset="0"/>
              </a:rPr>
              <a:t>área donde en  toda su superficie los parámetros urbanísticos a aplicar tienen el mismo </a:t>
            </a:r>
            <a:r>
              <a:rPr lang="es-CR" sz="1400" b="1" spc="-1" dirty="0" smtClean="0">
                <a:solidFill>
                  <a:srgbClr val="000000"/>
                </a:solidFill>
                <a:latin typeface="Bookman Old Style" panose="02050604050505020204" pitchFamily="18" charset="0"/>
              </a:rPr>
              <a:t>valor</a:t>
            </a:r>
            <a:r>
              <a:rPr lang="es-CR" sz="1400" spc="-1" dirty="0" smtClean="0">
                <a:solidFill>
                  <a:srgbClr val="000000"/>
                </a:solidFill>
                <a:latin typeface="Bookman Old Style" panose="02050604050505020204" pitchFamily="18" charset="0"/>
              </a:rPr>
              <a:t>.</a:t>
            </a:r>
            <a:endParaRPr lang="es-CR" sz="1400" spc="-1" dirty="0" smtClean="0">
              <a:latin typeface="Bookman Old Style" panose="02050604050505020204" pitchFamily="18" charset="0"/>
            </a:endParaRPr>
          </a:p>
          <a:p>
            <a:pPr marL="0" indent="0">
              <a:buNone/>
            </a:pPr>
            <a:r>
              <a:rPr lang="es-CR" sz="1400" spc="-1" dirty="0" smtClean="0">
                <a:solidFill>
                  <a:srgbClr val="000000"/>
                </a:solidFill>
                <a:latin typeface="Bookman Old Style" panose="02050604050505020204" pitchFamily="18" charset="0"/>
              </a:rPr>
              <a:t>Tras </a:t>
            </a:r>
            <a:r>
              <a:rPr lang="es-CR" sz="1400" spc="-1" dirty="0">
                <a:solidFill>
                  <a:srgbClr val="000000"/>
                </a:solidFill>
                <a:latin typeface="Bookman Old Style" panose="02050604050505020204" pitchFamily="18" charset="0"/>
              </a:rPr>
              <a:t>realizar la zonificación de usos del suelo, graficada en los mapas de zonificación, y establecer las densidades respectivas a cada uso, se procede a sectorizar de tal manera que se logre la mayor homogeneidad </a:t>
            </a:r>
            <a:r>
              <a:rPr lang="es-CR" sz="1400" spc="-1" dirty="0" smtClean="0">
                <a:solidFill>
                  <a:srgbClr val="000000"/>
                </a:solidFill>
                <a:latin typeface="Bookman Old Style" panose="02050604050505020204" pitchFamily="18" charset="0"/>
              </a:rPr>
              <a:t>posible.</a:t>
            </a:r>
            <a:endParaRPr lang="es-CR" sz="1400" spc="-1" dirty="0" smtClean="0">
              <a:latin typeface="Bookman Old Style" panose="02050604050505020204" pitchFamily="18" charset="0"/>
            </a:endParaRPr>
          </a:p>
          <a:p>
            <a:pPr marL="0" indent="0">
              <a:buNone/>
            </a:pPr>
            <a:r>
              <a:rPr lang="es-CR" sz="1400" spc="-1" dirty="0" smtClean="0">
                <a:solidFill>
                  <a:srgbClr val="000000"/>
                </a:solidFill>
                <a:latin typeface="Bookman Old Style" panose="02050604050505020204" pitchFamily="18" charset="0"/>
              </a:rPr>
              <a:t>Los </a:t>
            </a:r>
            <a:r>
              <a:rPr lang="es-CR" sz="1400" spc="-1" dirty="0">
                <a:solidFill>
                  <a:srgbClr val="000000"/>
                </a:solidFill>
                <a:latin typeface="Bookman Old Style" panose="02050604050505020204" pitchFamily="18" charset="0"/>
              </a:rPr>
              <a:t>parámetros establecidos para cada sector y recogidos en las tablas mencionadas son los </a:t>
            </a:r>
            <a:r>
              <a:rPr lang="es-CR" sz="1400" spc="-1" dirty="0" smtClean="0">
                <a:solidFill>
                  <a:srgbClr val="000000"/>
                </a:solidFill>
                <a:latin typeface="Bookman Old Style" panose="02050604050505020204" pitchFamily="18" charset="0"/>
              </a:rPr>
              <a:t>siguientes:</a:t>
            </a:r>
            <a:endParaRPr lang="es-CR" sz="1400" spc="-1" dirty="0" smtClean="0">
              <a:latin typeface="Bookman Old Style" panose="02050604050505020204" pitchFamily="18" charset="0"/>
            </a:endParaRPr>
          </a:p>
          <a:p>
            <a:pPr marL="0" indent="0" algn="ctr">
              <a:buNone/>
            </a:pPr>
            <a:r>
              <a:rPr lang="es-CR" sz="1400" i="1" spc="-1" dirty="0" smtClean="0">
                <a:solidFill>
                  <a:srgbClr val="000000"/>
                </a:solidFill>
                <a:latin typeface="Bookman Old Style" panose="02050604050505020204" pitchFamily="18" charset="0"/>
              </a:rPr>
              <a:t>Uso</a:t>
            </a:r>
            <a:r>
              <a:rPr lang="es-CR" sz="1400" i="1" spc="-1" dirty="0">
                <a:solidFill>
                  <a:srgbClr val="000000"/>
                </a:solidFill>
                <a:latin typeface="Bookman Old Style" panose="02050604050505020204" pitchFamily="18" charset="0"/>
              </a:rPr>
              <a:t>,  simbología, densidad (</a:t>
            </a:r>
            <a:r>
              <a:rPr lang="es-CR" sz="1400" i="1" spc="-1" dirty="0" err="1">
                <a:solidFill>
                  <a:srgbClr val="000000"/>
                </a:solidFill>
                <a:latin typeface="Bookman Old Style" panose="02050604050505020204" pitchFamily="18" charset="0"/>
              </a:rPr>
              <a:t>viv</a:t>
            </a:r>
            <a:r>
              <a:rPr lang="es-CR" sz="1400" i="1" spc="-1" dirty="0">
                <a:solidFill>
                  <a:srgbClr val="000000"/>
                </a:solidFill>
                <a:latin typeface="Bookman Old Style" panose="02050604050505020204" pitchFamily="18" charset="0"/>
              </a:rPr>
              <a:t>/ha), superficie mínima de lote, altura máxima y número de niveles de la edificación, frente mínimo, cobertura máxima y retiros (frontal, posterior y lateral).</a:t>
            </a:r>
            <a:endParaRPr lang="es-ES" sz="1400" i="1" dirty="0">
              <a:latin typeface="Bookman Old Style" panose="02050604050505020204" pitchFamily="18" charset="0"/>
            </a:endParaRPr>
          </a:p>
        </p:txBody>
      </p:sp>
    </p:spTree>
    <p:extLst>
      <p:ext uri="{BB962C8B-B14F-4D97-AF65-F5344CB8AC3E}">
        <p14:creationId xmlns:p14="http://schemas.microsoft.com/office/powerpoint/2010/main" val="16994378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defRPr/>
            </a:pPr>
            <a:r>
              <a:rPr lang="es-CR" sz="3200" b="1" dirty="0" smtClean="0">
                <a:solidFill>
                  <a:schemeClr val="bg2">
                    <a:lumMod val="10000"/>
                  </a:schemeClr>
                </a:solidFill>
                <a:latin typeface="Arial" pitchFamily="34" charset="0"/>
                <a:ea typeface="Cambria Math" pitchFamily="18" charset="0"/>
                <a:cs typeface="Arial" pitchFamily="34" charset="0"/>
              </a:rPr>
              <a:t>ZONIFICACIÓN</a:t>
            </a:r>
            <a:r>
              <a:rPr lang="es-CR" sz="3200" b="1" dirty="0">
                <a:solidFill>
                  <a:schemeClr val="bg2">
                    <a:lumMod val="10000"/>
                  </a:schemeClr>
                </a:solidFill>
                <a:latin typeface="Arial" pitchFamily="34" charset="0"/>
                <a:ea typeface="Cambria Math" pitchFamily="18" charset="0"/>
                <a:cs typeface="Arial" pitchFamily="34" charset="0"/>
              </a:rPr>
              <a:t/>
            </a:r>
            <a:br>
              <a:rPr lang="es-CR" sz="3200" b="1" dirty="0">
                <a:solidFill>
                  <a:schemeClr val="bg2">
                    <a:lumMod val="10000"/>
                  </a:schemeClr>
                </a:solidFill>
                <a:latin typeface="Arial" pitchFamily="34" charset="0"/>
                <a:ea typeface="Cambria Math" pitchFamily="18" charset="0"/>
                <a:cs typeface="Arial" pitchFamily="34" charset="0"/>
              </a:rPr>
            </a:br>
            <a:r>
              <a:rPr lang="es-CR" sz="2400" b="1" dirty="0" smtClean="0">
                <a:solidFill>
                  <a:schemeClr val="bg2">
                    <a:lumMod val="10000"/>
                  </a:schemeClr>
                </a:solidFill>
                <a:latin typeface="Arial" pitchFamily="34" charset="0"/>
                <a:ea typeface="Cambria Math" pitchFamily="18" charset="0"/>
                <a:cs typeface="Arial" pitchFamily="34" charset="0"/>
              </a:rPr>
              <a:t>PLAN </a:t>
            </a:r>
            <a:r>
              <a:rPr lang="es-CR" sz="2400" b="1" dirty="0">
                <a:solidFill>
                  <a:schemeClr val="bg2">
                    <a:lumMod val="10000"/>
                  </a:schemeClr>
                </a:solidFill>
                <a:latin typeface="Arial" pitchFamily="34" charset="0"/>
                <a:ea typeface="Cambria Math" pitchFamily="18" charset="0"/>
                <a:cs typeface="Arial" pitchFamily="34" charset="0"/>
              </a:rPr>
              <a:t>REGULADOR DEL CANTON DE </a:t>
            </a:r>
            <a:r>
              <a:rPr lang="es-CR" sz="2400" b="1" dirty="0" smtClean="0">
                <a:solidFill>
                  <a:schemeClr val="bg2">
                    <a:lumMod val="10000"/>
                  </a:schemeClr>
                </a:solidFill>
                <a:latin typeface="Arial" pitchFamily="34" charset="0"/>
                <a:ea typeface="Cambria Math" pitchFamily="18" charset="0"/>
                <a:cs typeface="Arial" pitchFamily="34" charset="0"/>
              </a:rPr>
              <a:t>SIQUIRRES</a:t>
            </a:r>
            <a:endParaRPr lang="es-ES" sz="2400" b="1" dirty="0"/>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4909" y="119465"/>
            <a:ext cx="1337895" cy="1337895"/>
          </a:xfrm>
          <a:prstGeom prst="rect">
            <a:avLst/>
          </a:prstGeom>
          <a:ln>
            <a:noFill/>
          </a:ln>
          <a:effectLst>
            <a:softEdge rad="112500"/>
          </a:effectLst>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4909" y="2745093"/>
            <a:ext cx="1391523" cy="1134454"/>
          </a:xfrm>
          <a:prstGeom prst="rect">
            <a:avLst/>
          </a:prstGeom>
          <a:ln>
            <a:noFill/>
          </a:ln>
          <a:effectLst>
            <a:softEdge rad="112500"/>
          </a:effectLst>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8390" y="5574351"/>
            <a:ext cx="1868042" cy="934021"/>
          </a:xfrm>
          <a:prstGeom prst="rect">
            <a:avLst/>
          </a:prstGeom>
          <a:ln>
            <a:noFill/>
          </a:ln>
          <a:effectLst>
            <a:softEdge rad="112500"/>
          </a:effectLst>
        </p:spPr>
      </p:pic>
      <p:graphicFrame>
        <p:nvGraphicFramePr>
          <p:cNvPr id="10" name="Table 6"/>
          <p:cNvGraphicFramePr/>
          <p:nvPr/>
        </p:nvGraphicFramePr>
        <p:xfrm>
          <a:off x="1366856" y="2745093"/>
          <a:ext cx="7786440" cy="1497600"/>
        </p:xfrm>
        <a:graphic>
          <a:graphicData uri="http://schemas.openxmlformats.org/drawingml/2006/table">
            <a:tbl>
              <a:tblPr/>
              <a:tblGrid>
                <a:gridCol w="618840">
                  <a:extLst>
                    <a:ext uri="{9D8B030D-6E8A-4147-A177-3AD203B41FA5}">
                      <a16:colId xmlns="" xmlns:a16="http://schemas.microsoft.com/office/drawing/2014/main" val="20000"/>
                    </a:ext>
                  </a:extLst>
                </a:gridCol>
                <a:gridCol w="1330560">
                  <a:extLst>
                    <a:ext uri="{9D8B030D-6E8A-4147-A177-3AD203B41FA5}">
                      <a16:colId xmlns="" xmlns:a16="http://schemas.microsoft.com/office/drawing/2014/main" val="20001"/>
                    </a:ext>
                  </a:extLst>
                </a:gridCol>
                <a:gridCol w="633240">
                  <a:extLst>
                    <a:ext uri="{9D8B030D-6E8A-4147-A177-3AD203B41FA5}">
                      <a16:colId xmlns="" xmlns:a16="http://schemas.microsoft.com/office/drawing/2014/main" val="20002"/>
                    </a:ext>
                  </a:extLst>
                </a:gridCol>
                <a:gridCol w="607680">
                  <a:extLst>
                    <a:ext uri="{9D8B030D-6E8A-4147-A177-3AD203B41FA5}">
                      <a16:colId xmlns="" xmlns:a16="http://schemas.microsoft.com/office/drawing/2014/main" val="20003"/>
                    </a:ext>
                  </a:extLst>
                </a:gridCol>
                <a:gridCol w="595080">
                  <a:extLst>
                    <a:ext uri="{9D8B030D-6E8A-4147-A177-3AD203B41FA5}">
                      <a16:colId xmlns="" xmlns:a16="http://schemas.microsoft.com/office/drawing/2014/main" val="20004"/>
                    </a:ext>
                  </a:extLst>
                </a:gridCol>
                <a:gridCol w="482400">
                  <a:extLst>
                    <a:ext uri="{9D8B030D-6E8A-4147-A177-3AD203B41FA5}">
                      <a16:colId xmlns="" xmlns:a16="http://schemas.microsoft.com/office/drawing/2014/main" val="20005"/>
                    </a:ext>
                  </a:extLst>
                </a:gridCol>
                <a:gridCol w="506160">
                  <a:extLst>
                    <a:ext uri="{9D8B030D-6E8A-4147-A177-3AD203B41FA5}">
                      <a16:colId xmlns="" xmlns:a16="http://schemas.microsoft.com/office/drawing/2014/main" val="20006"/>
                    </a:ext>
                  </a:extLst>
                </a:gridCol>
                <a:gridCol w="477720">
                  <a:extLst>
                    <a:ext uri="{9D8B030D-6E8A-4147-A177-3AD203B41FA5}">
                      <a16:colId xmlns="" xmlns:a16="http://schemas.microsoft.com/office/drawing/2014/main" val="20007"/>
                    </a:ext>
                  </a:extLst>
                </a:gridCol>
                <a:gridCol w="739440">
                  <a:extLst>
                    <a:ext uri="{9D8B030D-6E8A-4147-A177-3AD203B41FA5}">
                      <a16:colId xmlns="" xmlns:a16="http://schemas.microsoft.com/office/drawing/2014/main" val="20008"/>
                    </a:ext>
                  </a:extLst>
                </a:gridCol>
                <a:gridCol w="614160">
                  <a:extLst>
                    <a:ext uri="{9D8B030D-6E8A-4147-A177-3AD203B41FA5}">
                      <a16:colId xmlns="" xmlns:a16="http://schemas.microsoft.com/office/drawing/2014/main" val="20009"/>
                    </a:ext>
                  </a:extLst>
                </a:gridCol>
                <a:gridCol w="650520">
                  <a:extLst>
                    <a:ext uri="{9D8B030D-6E8A-4147-A177-3AD203B41FA5}">
                      <a16:colId xmlns="" xmlns:a16="http://schemas.microsoft.com/office/drawing/2014/main" val="20010"/>
                    </a:ext>
                  </a:extLst>
                </a:gridCol>
                <a:gridCol w="530640">
                  <a:extLst>
                    <a:ext uri="{9D8B030D-6E8A-4147-A177-3AD203B41FA5}">
                      <a16:colId xmlns="" xmlns:a16="http://schemas.microsoft.com/office/drawing/2014/main" val="20011"/>
                    </a:ext>
                  </a:extLst>
                </a:gridCol>
              </a:tblGrid>
              <a:tr h="217440">
                <a:tc>
                  <a:txBody>
                    <a:bodyPr/>
                    <a:lstStyle/>
                    <a:p>
                      <a:pPr algn="ctr">
                        <a:lnSpc>
                          <a:spcPct val="100000"/>
                        </a:lnSpc>
                      </a:pPr>
                      <a:r>
                        <a:rPr lang="es-CR" sz="600" b="0" strike="noStrike" spc="-1" dirty="0">
                          <a:solidFill>
                            <a:srgbClr val="000000"/>
                          </a:solidFill>
                          <a:latin typeface="Tahoma"/>
                          <a:ea typeface="Times New Roman"/>
                        </a:rPr>
                        <a:t> </a:t>
                      </a:r>
                      <a:endParaRPr lang="es-CR" sz="600" b="0" strike="noStrike" spc="-1" dirty="0">
                        <a:latin typeface="Arial"/>
                      </a:endParaRPr>
                    </a:p>
                  </a:txBody>
                  <a:tcPr>
                    <a:lnL w="12240">
                      <a:solidFill>
                        <a:srgbClr val="000000"/>
                      </a:solidFill>
                    </a:lnL>
                    <a:lnR w="12240">
                      <a:solidFill>
                        <a:srgbClr val="000000"/>
                      </a:solidFill>
                    </a:lnR>
                    <a:lnT w="12240">
                      <a:solidFill>
                        <a:srgbClr val="000000"/>
                      </a:solidFill>
                    </a:lnT>
                    <a:solidFill>
                      <a:srgbClr val="99CC00"/>
                    </a:solidFill>
                  </a:tcPr>
                </a:tc>
                <a:tc>
                  <a:txBody>
                    <a:bodyPr/>
                    <a:lstStyle/>
                    <a:p>
                      <a:pPr algn="ctr">
                        <a:lnSpc>
                          <a:spcPct val="100000"/>
                        </a:lnSpc>
                      </a:pPr>
                      <a:r>
                        <a:rPr lang="es-CR" sz="800" b="0" strike="noStrike" spc="-1">
                          <a:solidFill>
                            <a:srgbClr val="000000"/>
                          </a:solidFill>
                          <a:latin typeface="Tahoma"/>
                          <a:ea typeface="Times New Roman"/>
                        </a:rPr>
                        <a:t> </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solidFill>
                      <a:srgbClr val="99CC00"/>
                    </a:solidFill>
                  </a:tcPr>
                </a:tc>
                <a:tc>
                  <a:txBody>
                    <a:bodyPr/>
                    <a:lstStyle/>
                    <a:p>
                      <a:pPr algn="ctr">
                        <a:lnSpc>
                          <a:spcPct val="100000"/>
                        </a:lnSpc>
                      </a:pPr>
                      <a:r>
                        <a:rPr lang="es-CR" sz="800" b="0" strike="noStrike" spc="-1">
                          <a:solidFill>
                            <a:srgbClr val="000000"/>
                          </a:solidFill>
                          <a:latin typeface="Tahoma"/>
                          <a:ea typeface="Times New Roman"/>
                        </a:rPr>
                        <a:t> </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solidFill>
                      <a:srgbClr val="C0C0C0"/>
                    </a:solidFill>
                  </a:tcPr>
                </a:tc>
                <a:tc>
                  <a:txBody>
                    <a:bodyPr/>
                    <a:lstStyle/>
                    <a:p>
                      <a:pPr algn="ctr">
                        <a:lnSpc>
                          <a:spcPct val="100000"/>
                        </a:lnSpc>
                      </a:pPr>
                      <a:r>
                        <a:rPr lang="es-CR" sz="800" b="0" strike="noStrike" spc="-1">
                          <a:solidFill>
                            <a:srgbClr val="000000"/>
                          </a:solidFill>
                          <a:latin typeface="Tahoma"/>
                          <a:ea typeface="Times New Roman"/>
                        </a:rPr>
                        <a:t> </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solidFill>
                      <a:srgbClr val="C0C0C0"/>
                    </a:solidFill>
                  </a:tcPr>
                </a:tc>
                <a:tc>
                  <a:txBody>
                    <a:bodyPr/>
                    <a:lstStyle/>
                    <a:p>
                      <a:pPr algn="ctr">
                        <a:lnSpc>
                          <a:spcPct val="100000"/>
                        </a:lnSpc>
                      </a:pPr>
                      <a:r>
                        <a:rPr lang="es-CR" sz="800" b="0" strike="noStrike" spc="-1">
                          <a:solidFill>
                            <a:srgbClr val="000000"/>
                          </a:solidFill>
                          <a:latin typeface="Tahoma"/>
                          <a:ea typeface="Times New Roman"/>
                        </a:rPr>
                        <a:t> </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solidFill>
                      <a:srgbClr val="C0C0C0"/>
                    </a:solidFill>
                  </a:tcPr>
                </a:tc>
                <a:tc>
                  <a:txBody>
                    <a:bodyPr/>
                    <a:lstStyle/>
                    <a:p>
                      <a:pPr algn="ctr">
                        <a:lnSpc>
                          <a:spcPct val="100000"/>
                        </a:lnSpc>
                      </a:pPr>
                      <a:r>
                        <a:rPr lang="es-CR" sz="800" b="0" strike="noStrike" spc="-1">
                          <a:solidFill>
                            <a:srgbClr val="000000"/>
                          </a:solidFill>
                          <a:latin typeface="Tahoma"/>
                          <a:ea typeface="Times New Roman"/>
                        </a:rPr>
                        <a:t> </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solidFill>
                      <a:srgbClr val="C0C0C0"/>
                    </a:solidFill>
                  </a:tcPr>
                </a:tc>
                <a:tc>
                  <a:txBody>
                    <a:bodyPr/>
                    <a:lstStyle/>
                    <a:p>
                      <a:pPr algn="ctr">
                        <a:lnSpc>
                          <a:spcPct val="100000"/>
                        </a:lnSpc>
                      </a:pPr>
                      <a:r>
                        <a:rPr lang="es-CR" sz="800" b="0" strike="noStrike" spc="-1">
                          <a:solidFill>
                            <a:srgbClr val="000000"/>
                          </a:solidFill>
                          <a:latin typeface="Tahoma"/>
                          <a:ea typeface="Times New Roman"/>
                        </a:rPr>
                        <a:t> </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solidFill>
                      <a:srgbClr val="C0C0C0"/>
                    </a:solidFill>
                  </a:tcPr>
                </a:tc>
                <a:tc>
                  <a:txBody>
                    <a:bodyPr/>
                    <a:lstStyle/>
                    <a:p>
                      <a:pPr algn="ctr">
                        <a:lnSpc>
                          <a:spcPct val="100000"/>
                        </a:lnSpc>
                      </a:pPr>
                      <a:r>
                        <a:rPr lang="es-CR" sz="800" b="0" strike="noStrike" spc="-1">
                          <a:solidFill>
                            <a:srgbClr val="000000"/>
                          </a:solidFill>
                          <a:latin typeface="Tahoma"/>
                          <a:ea typeface="Times New Roman"/>
                        </a:rPr>
                        <a:t> </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solidFill>
                      <a:srgbClr val="C0C0C0"/>
                    </a:solidFill>
                  </a:tcPr>
                </a:tc>
                <a:tc>
                  <a:txBody>
                    <a:bodyPr/>
                    <a:lstStyle/>
                    <a:p>
                      <a:pPr algn="ctr">
                        <a:lnSpc>
                          <a:spcPct val="100000"/>
                        </a:lnSpc>
                      </a:pPr>
                      <a:r>
                        <a:rPr lang="es-CR" sz="800" b="0" strike="noStrike" spc="-1">
                          <a:solidFill>
                            <a:srgbClr val="000000"/>
                          </a:solidFill>
                          <a:latin typeface="Tahoma"/>
                          <a:ea typeface="Times New Roman"/>
                        </a:rPr>
                        <a:t> </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solidFill>
                      <a:srgbClr val="C0C0C0"/>
                    </a:solidFill>
                  </a:tcPr>
                </a:tc>
                <a:tc>
                  <a:txBody>
                    <a:bodyPr/>
                    <a:lstStyle/>
                    <a:p>
                      <a:pPr algn="ctr">
                        <a:lnSpc>
                          <a:spcPct val="100000"/>
                        </a:lnSpc>
                      </a:pPr>
                      <a:r>
                        <a:rPr lang="es-CR" sz="800" b="0" strike="noStrike" spc="-1">
                          <a:solidFill>
                            <a:srgbClr val="000000"/>
                          </a:solidFill>
                          <a:latin typeface="Tahoma"/>
                          <a:ea typeface="Times New Roman"/>
                        </a:rPr>
                        <a:t> </a:t>
                      </a:r>
                      <a:endParaRPr lang="es-CR" sz="800" b="0" strike="noStrike" spc="-1">
                        <a:latin typeface="Arial"/>
                      </a:endParaRPr>
                    </a:p>
                  </a:txBody>
                  <a:tcPr>
                    <a:lnL w="12240">
                      <a:solidFill>
                        <a:srgbClr val="000000"/>
                      </a:solidFill>
                    </a:lnL>
                    <a:lnT w="12240">
                      <a:solidFill>
                        <a:srgbClr val="000000"/>
                      </a:solidFill>
                    </a:lnT>
                    <a:lnB w="12240">
                      <a:solidFill>
                        <a:srgbClr val="000000"/>
                      </a:solidFill>
                    </a:lnB>
                    <a:solidFill>
                      <a:srgbClr val="C0C0C0"/>
                    </a:solidFill>
                  </a:tcPr>
                </a:tc>
                <a:tc>
                  <a:txBody>
                    <a:bodyPr/>
                    <a:lstStyle/>
                    <a:p>
                      <a:pPr algn="ctr">
                        <a:lnSpc>
                          <a:spcPct val="100000"/>
                        </a:lnSpc>
                      </a:pPr>
                      <a:r>
                        <a:rPr lang="es-CR" sz="800" b="0" strike="noStrike" spc="-1">
                          <a:solidFill>
                            <a:srgbClr val="000000"/>
                          </a:solidFill>
                          <a:latin typeface="Tahoma"/>
                          <a:ea typeface="Times New Roman"/>
                        </a:rPr>
                        <a:t>RETIROS</a:t>
                      </a:r>
                      <a:endParaRPr lang="es-CR" sz="800" b="0" strike="noStrike" spc="-1">
                        <a:latin typeface="Arial"/>
                      </a:endParaRPr>
                    </a:p>
                  </a:txBody>
                  <a:tcPr>
                    <a:lnT w="12240">
                      <a:solidFill>
                        <a:srgbClr val="000000"/>
                      </a:solidFill>
                    </a:lnT>
                    <a:lnB w="12240">
                      <a:solidFill>
                        <a:srgbClr val="000000"/>
                      </a:solidFill>
                    </a:lnB>
                    <a:solidFill>
                      <a:srgbClr val="C0C0C0"/>
                    </a:solidFill>
                  </a:tcPr>
                </a:tc>
                <a:tc>
                  <a:txBody>
                    <a:bodyPr/>
                    <a:lstStyle/>
                    <a:p>
                      <a:pPr algn="ctr">
                        <a:lnSpc>
                          <a:spcPct val="100000"/>
                        </a:lnSpc>
                      </a:pPr>
                      <a:r>
                        <a:rPr lang="es-CR" sz="800" b="0" strike="noStrike" spc="-1">
                          <a:solidFill>
                            <a:srgbClr val="000000"/>
                          </a:solidFill>
                          <a:latin typeface="Tahoma"/>
                          <a:ea typeface="Times New Roman"/>
                        </a:rPr>
                        <a:t> </a:t>
                      </a:r>
                      <a:endParaRPr lang="es-CR" sz="800" b="0" strike="noStrike" spc="-1">
                        <a:latin typeface="Arial"/>
                      </a:endParaRPr>
                    </a:p>
                  </a:txBody>
                  <a:tcPr>
                    <a:lnR w="12240">
                      <a:solidFill>
                        <a:srgbClr val="000000"/>
                      </a:solidFill>
                    </a:lnR>
                    <a:lnT w="12240">
                      <a:solidFill>
                        <a:srgbClr val="000000"/>
                      </a:solidFill>
                    </a:lnT>
                    <a:lnB w="12240">
                      <a:solidFill>
                        <a:srgbClr val="000000"/>
                      </a:solidFill>
                    </a:lnB>
                    <a:solidFill>
                      <a:srgbClr val="C0C0C0"/>
                    </a:solidFill>
                  </a:tcPr>
                </a:tc>
                <a:extLst>
                  <a:ext uri="{0D108BD9-81ED-4DB2-BD59-A6C34878D82A}">
                    <a16:rowId xmlns="" xmlns:a16="http://schemas.microsoft.com/office/drawing/2014/main" val="10000"/>
                  </a:ext>
                </a:extLst>
              </a:tr>
              <a:tr h="366480">
                <a:tc>
                  <a:txBody>
                    <a:bodyPr/>
                    <a:lstStyle/>
                    <a:p>
                      <a:pPr algn="ctr">
                        <a:lnSpc>
                          <a:spcPct val="100000"/>
                        </a:lnSpc>
                      </a:pPr>
                      <a:r>
                        <a:rPr lang="es-CR" sz="800" b="0" strike="noStrike" spc="-1">
                          <a:solidFill>
                            <a:srgbClr val="000000"/>
                          </a:solidFill>
                          <a:latin typeface="Tahoma"/>
                          <a:ea typeface="Times New Roman"/>
                        </a:rPr>
                        <a:t>SECTOR</a:t>
                      </a:r>
                      <a:endParaRPr lang="es-CR" sz="800" b="0" strike="noStrike" spc="-1">
                        <a:latin typeface="Arial"/>
                      </a:endParaRPr>
                    </a:p>
                  </a:txBody>
                  <a:tcPr>
                    <a:lnL w="12240">
                      <a:solidFill>
                        <a:srgbClr val="000000"/>
                      </a:solidFill>
                    </a:lnL>
                    <a:lnR w="12240">
                      <a:solidFill>
                        <a:srgbClr val="000000"/>
                      </a:solidFill>
                    </a:lnR>
                    <a:lnB w="12240">
                      <a:solidFill>
                        <a:srgbClr val="000000"/>
                      </a:solidFill>
                    </a:lnB>
                    <a:solidFill>
                      <a:srgbClr val="99CC00"/>
                    </a:solidFill>
                  </a:tcPr>
                </a:tc>
                <a:tc>
                  <a:txBody>
                    <a:bodyPr/>
                    <a:lstStyle/>
                    <a:p>
                      <a:pPr algn="ctr">
                        <a:lnSpc>
                          <a:spcPct val="100000"/>
                        </a:lnSpc>
                      </a:pPr>
                      <a:r>
                        <a:rPr lang="es-CR" sz="800" b="0" strike="noStrike" spc="-1" dirty="0">
                          <a:solidFill>
                            <a:srgbClr val="000000"/>
                          </a:solidFill>
                          <a:latin typeface="Tahoma"/>
                          <a:ea typeface="Times New Roman"/>
                        </a:rPr>
                        <a:t>USO</a:t>
                      </a:r>
                      <a:endParaRPr lang="es-CR" sz="800" b="0" strike="noStrike" spc="-1" dirty="0">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solidFill>
                      <a:srgbClr val="99CC00"/>
                    </a:solidFill>
                  </a:tcPr>
                </a:tc>
                <a:tc>
                  <a:txBody>
                    <a:bodyPr/>
                    <a:lstStyle/>
                    <a:p>
                      <a:pPr algn="ctr">
                        <a:lnSpc>
                          <a:spcPct val="100000"/>
                        </a:lnSpc>
                      </a:pPr>
                      <a:r>
                        <a:rPr lang="es-CR" sz="800" b="0" strike="noStrike" spc="-1">
                          <a:solidFill>
                            <a:srgbClr val="000000"/>
                          </a:solidFill>
                          <a:latin typeface="Tahoma"/>
                          <a:ea typeface="Times New Roman"/>
                        </a:rPr>
                        <a:t>SIMBOLOGIA</a:t>
                      </a:r>
                      <a:endParaRPr lang="es-CR" sz="800" b="0" strike="noStrike" spc="-1">
                        <a:latin typeface="Arial"/>
                      </a:endParaRPr>
                    </a:p>
                  </a:txBody>
                  <a:tcPr>
                    <a:lnL w="12240">
                      <a:solidFill>
                        <a:srgbClr val="000000"/>
                      </a:solidFill>
                    </a:lnL>
                    <a:lnR w="12240">
                      <a:solidFill>
                        <a:srgbClr val="000000"/>
                      </a:solidFill>
                    </a:lnR>
                    <a:lnB w="12240">
                      <a:solidFill>
                        <a:srgbClr val="000000"/>
                      </a:solidFill>
                    </a:lnB>
                    <a:solidFill>
                      <a:srgbClr val="C0C0C0"/>
                    </a:solidFill>
                  </a:tcPr>
                </a:tc>
                <a:tc>
                  <a:txBody>
                    <a:bodyPr/>
                    <a:lstStyle/>
                    <a:p>
                      <a:pPr algn="ctr">
                        <a:lnSpc>
                          <a:spcPct val="100000"/>
                        </a:lnSpc>
                      </a:pPr>
                      <a:r>
                        <a:rPr lang="es-CR" sz="800" b="0" strike="noStrike" spc="-1">
                          <a:solidFill>
                            <a:srgbClr val="000000"/>
                          </a:solidFill>
                          <a:latin typeface="Tahoma"/>
                          <a:ea typeface="Times New Roman"/>
                        </a:rPr>
                        <a:t>DENSIDAD</a:t>
                      </a:r>
                      <a:endParaRPr lang="es-CR" sz="800" b="0" strike="noStrike" spc="-1">
                        <a:latin typeface="Arial"/>
                      </a:endParaRPr>
                    </a:p>
                  </a:txBody>
                  <a:tcPr>
                    <a:lnL w="12240">
                      <a:solidFill>
                        <a:srgbClr val="000000"/>
                      </a:solidFill>
                    </a:lnL>
                    <a:lnR w="12240">
                      <a:solidFill>
                        <a:srgbClr val="000000"/>
                      </a:solidFill>
                    </a:lnR>
                    <a:lnB w="12240">
                      <a:solidFill>
                        <a:srgbClr val="000000"/>
                      </a:solidFill>
                    </a:lnB>
                    <a:solidFill>
                      <a:srgbClr val="C0C0C0"/>
                    </a:solidFill>
                  </a:tcPr>
                </a:tc>
                <a:tc>
                  <a:txBody>
                    <a:bodyPr/>
                    <a:lstStyle/>
                    <a:p>
                      <a:pPr algn="ctr">
                        <a:lnSpc>
                          <a:spcPct val="100000"/>
                        </a:lnSpc>
                      </a:pPr>
                      <a:r>
                        <a:rPr lang="es-CR" sz="800" b="0" strike="noStrike" spc="-1">
                          <a:solidFill>
                            <a:srgbClr val="000000"/>
                          </a:solidFill>
                          <a:latin typeface="Tahoma"/>
                          <a:ea typeface="Times New Roman"/>
                        </a:rPr>
                        <a:t>S.MINIM LOTE</a:t>
                      </a:r>
                      <a:endParaRPr lang="es-CR" sz="800" b="0" strike="noStrike" spc="-1">
                        <a:latin typeface="Arial"/>
                      </a:endParaRPr>
                    </a:p>
                  </a:txBody>
                  <a:tcPr>
                    <a:lnL w="12240">
                      <a:solidFill>
                        <a:srgbClr val="000000"/>
                      </a:solidFill>
                    </a:lnL>
                    <a:lnR w="12240">
                      <a:solidFill>
                        <a:srgbClr val="000000"/>
                      </a:solidFill>
                    </a:lnR>
                    <a:lnB w="12240">
                      <a:solidFill>
                        <a:srgbClr val="000000"/>
                      </a:solidFill>
                    </a:lnB>
                    <a:solidFill>
                      <a:srgbClr val="C0C0C0"/>
                    </a:solidFill>
                  </a:tcPr>
                </a:tc>
                <a:tc>
                  <a:txBody>
                    <a:bodyPr/>
                    <a:lstStyle/>
                    <a:p>
                      <a:pPr algn="ctr">
                        <a:lnSpc>
                          <a:spcPct val="100000"/>
                        </a:lnSpc>
                      </a:pPr>
                      <a:r>
                        <a:rPr lang="es-CR" sz="800" b="0" strike="noStrike" spc="-1">
                          <a:solidFill>
                            <a:srgbClr val="000000"/>
                          </a:solidFill>
                          <a:latin typeface="Tahoma"/>
                          <a:ea typeface="Times New Roman"/>
                        </a:rPr>
                        <a:t>ALT.MAX</a:t>
                      </a:r>
                      <a:endParaRPr lang="es-CR" sz="800" b="0" strike="noStrike" spc="-1">
                        <a:latin typeface="Arial"/>
                      </a:endParaRPr>
                    </a:p>
                  </a:txBody>
                  <a:tcPr>
                    <a:lnL w="12240">
                      <a:solidFill>
                        <a:srgbClr val="000000"/>
                      </a:solidFill>
                    </a:lnL>
                    <a:lnR w="12240">
                      <a:solidFill>
                        <a:srgbClr val="000000"/>
                      </a:solidFill>
                    </a:lnR>
                    <a:lnB w="12240">
                      <a:solidFill>
                        <a:srgbClr val="000000"/>
                      </a:solidFill>
                    </a:lnB>
                    <a:solidFill>
                      <a:srgbClr val="C0C0C0"/>
                    </a:solidFill>
                  </a:tcPr>
                </a:tc>
                <a:tc>
                  <a:txBody>
                    <a:bodyPr/>
                    <a:lstStyle/>
                    <a:p>
                      <a:pPr algn="ctr">
                        <a:lnSpc>
                          <a:spcPct val="100000"/>
                        </a:lnSpc>
                      </a:pPr>
                      <a:r>
                        <a:rPr lang="es-CR" sz="800" b="0" strike="noStrike" spc="-1">
                          <a:solidFill>
                            <a:srgbClr val="000000"/>
                          </a:solidFill>
                          <a:latin typeface="Tahoma"/>
                          <a:ea typeface="Times New Roman"/>
                        </a:rPr>
                        <a:t>NIVELES</a:t>
                      </a:r>
                      <a:endParaRPr lang="es-CR" sz="800" b="0" strike="noStrike" spc="-1">
                        <a:latin typeface="Arial"/>
                      </a:endParaRPr>
                    </a:p>
                  </a:txBody>
                  <a:tcPr>
                    <a:lnL w="12240">
                      <a:solidFill>
                        <a:srgbClr val="000000"/>
                      </a:solidFill>
                    </a:lnL>
                    <a:lnR w="12240">
                      <a:solidFill>
                        <a:srgbClr val="000000"/>
                      </a:solidFill>
                    </a:lnR>
                    <a:lnB w="12240">
                      <a:solidFill>
                        <a:srgbClr val="000000"/>
                      </a:solidFill>
                    </a:lnB>
                    <a:solidFill>
                      <a:srgbClr val="C0C0C0"/>
                    </a:solidFill>
                  </a:tcPr>
                </a:tc>
                <a:tc>
                  <a:txBody>
                    <a:bodyPr/>
                    <a:lstStyle/>
                    <a:p>
                      <a:pPr algn="ctr">
                        <a:lnSpc>
                          <a:spcPct val="100000"/>
                        </a:lnSpc>
                      </a:pPr>
                      <a:r>
                        <a:rPr lang="es-CR" sz="800" b="0" strike="noStrike" spc="-1">
                          <a:solidFill>
                            <a:srgbClr val="000000"/>
                          </a:solidFill>
                          <a:latin typeface="Tahoma"/>
                          <a:ea typeface="Times New Roman"/>
                        </a:rPr>
                        <a:t>FRENTE MIN</a:t>
                      </a:r>
                      <a:endParaRPr lang="es-CR" sz="800" b="0" strike="noStrike" spc="-1">
                        <a:latin typeface="Arial"/>
                      </a:endParaRPr>
                    </a:p>
                  </a:txBody>
                  <a:tcPr>
                    <a:lnL w="12240">
                      <a:solidFill>
                        <a:srgbClr val="000000"/>
                      </a:solidFill>
                    </a:lnL>
                    <a:lnR w="12240">
                      <a:solidFill>
                        <a:srgbClr val="000000"/>
                      </a:solidFill>
                    </a:lnR>
                    <a:lnB w="12240">
                      <a:solidFill>
                        <a:srgbClr val="000000"/>
                      </a:solidFill>
                    </a:lnB>
                    <a:solidFill>
                      <a:srgbClr val="C0C0C0"/>
                    </a:solidFill>
                  </a:tcPr>
                </a:tc>
                <a:tc>
                  <a:txBody>
                    <a:bodyPr/>
                    <a:lstStyle/>
                    <a:p>
                      <a:pPr algn="ctr">
                        <a:lnSpc>
                          <a:spcPct val="100000"/>
                        </a:lnSpc>
                      </a:pPr>
                      <a:r>
                        <a:rPr lang="es-CR" sz="800" b="0" strike="noStrike" spc="-1">
                          <a:solidFill>
                            <a:srgbClr val="000000"/>
                          </a:solidFill>
                          <a:latin typeface="Tahoma"/>
                          <a:ea typeface="Times New Roman"/>
                        </a:rPr>
                        <a:t>COBERT.MAX</a:t>
                      </a:r>
                      <a:endParaRPr lang="es-CR" sz="800" b="0" strike="noStrike" spc="-1">
                        <a:latin typeface="Arial"/>
                      </a:endParaRPr>
                    </a:p>
                  </a:txBody>
                  <a:tcPr>
                    <a:lnL w="12240">
                      <a:solidFill>
                        <a:srgbClr val="000000"/>
                      </a:solidFill>
                    </a:lnL>
                    <a:lnR w="12240">
                      <a:solidFill>
                        <a:srgbClr val="000000"/>
                      </a:solidFill>
                    </a:lnR>
                    <a:lnB w="12240">
                      <a:solidFill>
                        <a:srgbClr val="000000"/>
                      </a:solidFill>
                    </a:lnB>
                    <a:solidFill>
                      <a:srgbClr val="C0C0C0"/>
                    </a:solidFill>
                  </a:tcPr>
                </a:tc>
                <a:tc>
                  <a:txBody>
                    <a:bodyPr/>
                    <a:lstStyle/>
                    <a:p>
                      <a:pPr algn="ctr">
                        <a:lnSpc>
                          <a:spcPct val="100000"/>
                        </a:lnSpc>
                      </a:pPr>
                      <a:r>
                        <a:rPr lang="es-CR" sz="800" b="0" strike="noStrike" spc="-1">
                          <a:solidFill>
                            <a:srgbClr val="000000"/>
                          </a:solidFill>
                          <a:latin typeface="Tahoma"/>
                          <a:ea typeface="Times New Roman"/>
                        </a:rPr>
                        <a:t>FRONTAL</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solidFill>
                      <a:srgbClr val="C0C0C0"/>
                    </a:solidFill>
                  </a:tcPr>
                </a:tc>
                <a:tc>
                  <a:txBody>
                    <a:bodyPr/>
                    <a:lstStyle/>
                    <a:p>
                      <a:pPr algn="ctr">
                        <a:lnSpc>
                          <a:spcPct val="100000"/>
                        </a:lnSpc>
                      </a:pPr>
                      <a:r>
                        <a:rPr lang="es-CR" sz="800" b="0" strike="noStrike" spc="-1">
                          <a:solidFill>
                            <a:srgbClr val="000000"/>
                          </a:solidFill>
                          <a:latin typeface="Tahoma"/>
                          <a:ea typeface="Times New Roman"/>
                        </a:rPr>
                        <a:t>POSTERIOR</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solidFill>
                      <a:srgbClr val="C0C0C0"/>
                    </a:solidFill>
                  </a:tcPr>
                </a:tc>
                <a:tc>
                  <a:txBody>
                    <a:bodyPr/>
                    <a:lstStyle/>
                    <a:p>
                      <a:pPr algn="ctr">
                        <a:lnSpc>
                          <a:spcPct val="100000"/>
                        </a:lnSpc>
                      </a:pPr>
                      <a:r>
                        <a:rPr lang="es-CR" sz="800" b="0" strike="noStrike" spc="-1">
                          <a:solidFill>
                            <a:srgbClr val="000000"/>
                          </a:solidFill>
                          <a:latin typeface="Tahoma"/>
                          <a:ea typeface="Times New Roman"/>
                        </a:rPr>
                        <a:t>LATERAL</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solidFill>
                      <a:srgbClr val="C0C0C0"/>
                    </a:solidFill>
                  </a:tcPr>
                </a:tc>
                <a:extLst>
                  <a:ext uri="{0D108BD9-81ED-4DB2-BD59-A6C34878D82A}">
                    <a16:rowId xmlns="" xmlns:a16="http://schemas.microsoft.com/office/drawing/2014/main" val="10001"/>
                  </a:ext>
                </a:extLst>
              </a:tr>
              <a:tr h="179280">
                <a:tc>
                  <a:txBody>
                    <a:bodyPr/>
                    <a:lstStyle/>
                    <a:p>
                      <a:pPr algn="ctr">
                        <a:lnSpc>
                          <a:spcPct val="100000"/>
                        </a:lnSpc>
                      </a:pPr>
                      <a:r>
                        <a:rPr lang="es-CR" sz="800" b="0" strike="noStrike" spc="-1">
                          <a:solidFill>
                            <a:srgbClr val="000000"/>
                          </a:solidFill>
                          <a:latin typeface="Tahoma"/>
                          <a:ea typeface="Times New Roman"/>
                        </a:rPr>
                        <a:t>S-1</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600" b="0" strike="noStrike" spc="-1">
                          <a:solidFill>
                            <a:srgbClr val="000000"/>
                          </a:solidFill>
                          <a:latin typeface="Tahoma"/>
                          <a:ea typeface="Times New Roman"/>
                        </a:rPr>
                        <a:t>Uso residencial Muy baja densidad</a:t>
                      </a:r>
                      <a:endParaRPr lang="es-CR" sz="6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ZRMBD</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14 viv/ha</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700 m2</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7m</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2 pisos</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20m</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50%</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6m</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5m</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3m</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2"/>
                  </a:ext>
                </a:extLst>
              </a:tr>
              <a:tr h="180720">
                <a:tc>
                  <a:txBody>
                    <a:bodyPr/>
                    <a:lstStyle/>
                    <a:p>
                      <a:pPr algn="ctr">
                        <a:lnSpc>
                          <a:spcPct val="100000"/>
                        </a:lnSpc>
                      </a:pPr>
                      <a:r>
                        <a:rPr lang="es-CR" sz="800" b="0" strike="noStrike" spc="-1">
                          <a:solidFill>
                            <a:srgbClr val="000000"/>
                          </a:solidFill>
                          <a:latin typeface="Tahoma"/>
                          <a:ea typeface="Times New Roman"/>
                        </a:rPr>
                        <a:t>S-2</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600" b="0" strike="noStrike" spc="-1">
                          <a:solidFill>
                            <a:srgbClr val="000000"/>
                          </a:solidFill>
                          <a:latin typeface="Tahoma"/>
                          <a:ea typeface="Times New Roman"/>
                        </a:rPr>
                        <a:t>Uso residencial Baja densidad</a:t>
                      </a:r>
                      <a:endParaRPr lang="es-CR" sz="6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ZRBD</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33 viv/ha</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300 m2</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7m</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2 pisos</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12m</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60%</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5m</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5m</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2m</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3"/>
                  </a:ext>
                </a:extLst>
              </a:tr>
              <a:tr h="208080">
                <a:tc>
                  <a:txBody>
                    <a:bodyPr/>
                    <a:lstStyle/>
                    <a:p>
                      <a:pPr algn="ctr">
                        <a:lnSpc>
                          <a:spcPct val="100000"/>
                        </a:lnSpc>
                      </a:pPr>
                      <a:r>
                        <a:rPr lang="es-CR" sz="800" b="0" strike="noStrike" spc="-1">
                          <a:solidFill>
                            <a:srgbClr val="000000"/>
                          </a:solidFill>
                          <a:latin typeface="Tahoma"/>
                          <a:ea typeface="Times New Roman"/>
                        </a:rPr>
                        <a:t>S-3</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600" b="0" strike="noStrike" spc="-1" dirty="0">
                          <a:solidFill>
                            <a:srgbClr val="000000"/>
                          </a:solidFill>
                          <a:latin typeface="Tahoma"/>
                          <a:ea typeface="Times New Roman"/>
                        </a:rPr>
                        <a:t>Uso comercial y de servicios</a:t>
                      </a:r>
                      <a:endParaRPr lang="es-CR" sz="600" b="0" strike="noStrike" spc="-1" dirty="0">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ZM</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 </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140 m2</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14,5m</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4 pisos</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7m</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70%</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3m</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a:solidFill>
                            <a:srgbClr val="000000"/>
                          </a:solidFill>
                          <a:latin typeface="Tahoma"/>
                          <a:ea typeface="Times New Roman"/>
                        </a:rPr>
                        <a:t>3m</a:t>
                      </a:r>
                      <a:endParaRPr lang="es-CR" sz="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pPr>
                      <a:r>
                        <a:rPr lang="es-CR" sz="800" b="0" strike="noStrike" spc="-1" dirty="0">
                          <a:solidFill>
                            <a:srgbClr val="000000"/>
                          </a:solidFill>
                          <a:latin typeface="Tahoma"/>
                          <a:ea typeface="Times New Roman"/>
                        </a:rPr>
                        <a:t>Reg. </a:t>
                      </a:r>
                      <a:r>
                        <a:rPr lang="es-CR" sz="800" b="0" strike="noStrike" spc="-1" dirty="0" err="1">
                          <a:solidFill>
                            <a:srgbClr val="000000"/>
                          </a:solidFill>
                          <a:latin typeface="Tahoma"/>
                          <a:ea typeface="Times New Roman"/>
                        </a:rPr>
                        <a:t>const</a:t>
                      </a:r>
                      <a:endParaRPr lang="es-CR" sz="800" b="0" strike="noStrike" spc="-1" dirty="0">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 xmlns:a16="http://schemas.microsoft.com/office/drawing/2014/main" val="10004"/>
                  </a:ext>
                </a:extLst>
              </a:tr>
            </a:tbl>
          </a:graphicData>
        </a:graphic>
      </p:graphicFrame>
      <p:sp>
        <p:nvSpPr>
          <p:cNvPr id="11" name="CustomShape 7"/>
          <p:cNvSpPr/>
          <p:nvPr/>
        </p:nvSpPr>
        <p:spPr>
          <a:xfrm>
            <a:off x="1366856" y="2117969"/>
            <a:ext cx="3707420" cy="553998"/>
          </a:xfrm>
          <a:prstGeom prst="rect">
            <a:avLst/>
          </a:prstGeom>
          <a:noFill/>
          <a:ln>
            <a:noFill/>
          </a:ln>
        </p:spPr>
        <p:style>
          <a:lnRef idx="0">
            <a:scrgbClr r="0" g="0" b="0"/>
          </a:lnRef>
          <a:fillRef idx="0">
            <a:scrgbClr r="0" g="0" b="0"/>
          </a:fillRef>
          <a:effectRef idx="0">
            <a:scrgbClr r="0" g="0" b="0"/>
          </a:effectRef>
          <a:fontRef idx="minor"/>
        </p:style>
        <p:txBody>
          <a:bodyPr wrap="square" lIns="0" tIns="0" rIns="0" bIns="0">
            <a:spAutoFit/>
          </a:bodyPr>
          <a:lstStyle/>
          <a:p>
            <a:pPr>
              <a:lnSpc>
                <a:spcPct val="100000"/>
              </a:lnSpc>
            </a:pPr>
            <a:r>
              <a:rPr lang="es-CR" b="1" spc="-1" dirty="0">
                <a:solidFill>
                  <a:srgbClr val="000000"/>
                </a:solidFill>
                <a:latin typeface="Tahoma"/>
              </a:rPr>
              <a:t>Ejemplo de Tabla de Parámetros</a:t>
            </a:r>
            <a:endParaRPr lang="es-CR" spc="-1" dirty="0">
              <a:latin typeface="Arial"/>
            </a:endParaRPr>
          </a:p>
        </p:txBody>
      </p:sp>
    </p:spTree>
    <p:extLst>
      <p:ext uri="{BB962C8B-B14F-4D97-AF65-F5344CB8AC3E}">
        <p14:creationId xmlns:p14="http://schemas.microsoft.com/office/powerpoint/2010/main" val="15886787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defRPr/>
            </a:pPr>
            <a:r>
              <a:rPr lang="es-CR" sz="3200" b="1" dirty="0" smtClean="0">
                <a:solidFill>
                  <a:schemeClr val="bg2">
                    <a:lumMod val="10000"/>
                  </a:schemeClr>
                </a:solidFill>
                <a:latin typeface="Arial" pitchFamily="34" charset="0"/>
                <a:ea typeface="Cambria Math" pitchFamily="18" charset="0"/>
                <a:cs typeface="Arial" pitchFamily="34" charset="0"/>
              </a:rPr>
              <a:t>MAPA DE ZONIFICACIÓN</a:t>
            </a:r>
            <a:r>
              <a:rPr lang="es-CR" sz="3200" b="1" dirty="0">
                <a:solidFill>
                  <a:schemeClr val="bg2">
                    <a:lumMod val="10000"/>
                  </a:schemeClr>
                </a:solidFill>
                <a:latin typeface="Arial" pitchFamily="34" charset="0"/>
                <a:ea typeface="Cambria Math" pitchFamily="18" charset="0"/>
                <a:cs typeface="Arial" pitchFamily="34" charset="0"/>
              </a:rPr>
              <a:t/>
            </a:r>
            <a:br>
              <a:rPr lang="es-CR" sz="3200" b="1" dirty="0">
                <a:solidFill>
                  <a:schemeClr val="bg2">
                    <a:lumMod val="10000"/>
                  </a:schemeClr>
                </a:solidFill>
                <a:latin typeface="Arial" pitchFamily="34" charset="0"/>
                <a:ea typeface="Cambria Math" pitchFamily="18" charset="0"/>
                <a:cs typeface="Arial" pitchFamily="34" charset="0"/>
              </a:rPr>
            </a:br>
            <a:r>
              <a:rPr lang="es-CR" sz="2400" b="1" dirty="0" smtClean="0">
                <a:solidFill>
                  <a:schemeClr val="bg2">
                    <a:lumMod val="10000"/>
                  </a:schemeClr>
                </a:solidFill>
                <a:latin typeface="Arial" pitchFamily="34" charset="0"/>
                <a:ea typeface="Cambria Math" pitchFamily="18" charset="0"/>
                <a:cs typeface="Arial" pitchFamily="34" charset="0"/>
              </a:rPr>
              <a:t>PLAN </a:t>
            </a:r>
            <a:r>
              <a:rPr lang="es-CR" sz="2400" b="1" dirty="0">
                <a:solidFill>
                  <a:schemeClr val="bg2">
                    <a:lumMod val="10000"/>
                  </a:schemeClr>
                </a:solidFill>
                <a:latin typeface="Arial" pitchFamily="34" charset="0"/>
                <a:ea typeface="Cambria Math" pitchFamily="18" charset="0"/>
                <a:cs typeface="Arial" pitchFamily="34" charset="0"/>
              </a:rPr>
              <a:t>REGULADOR DEL CANTON DE </a:t>
            </a:r>
            <a:r>
              <a:rPr lang="es-CR" sz="2400" b="1" dirty="0" smtClean="0">
                <a:solidFill>
                  <a:schemeClr val="bg2">
                    <a:lumMod val="10000"/>
                  </a:schemeClr>
                </a:solidFill>
                <a:latin typeface="Arial" pitchFamily="34" charset="0"/>
                <a:ea typeface="Cambria Math" pitchFamily="18" charset="0"/>
                <a:cs typeface="Arial" pitchFamily="34" charset="0"/>
              </a:rPr>
              <a:t>SIQUIRRES</a:t>
            </a:r>
            <a:endParaRPr lang="es-ES" sz="2400" b="1" dirty="0"/>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4909" y="119465"/>
            <a:ext cx="1337895" cy="1337895"/>
          </a:xfrm>
          <a:prstGeom prst="rect">
            <a:avLst/>
          </a:prstGeom>
          <a:ln>
            <a:noFill/>
          </a:ln>
          <a:effectLst>
            <a:softEdge rad="112500"/>
          </a:effectLst>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4909" y="2745093"/>
            <a:ext cx="1391523" cy="1134454"/>
          </a:xfrm>
          <a:prstGeom prst="rect">
            <a:avLst/>
          </a:prstGeom>
          <a:ln>
            <a:noFill/>
          </a:ln>
          <a:effectLst>
            <a:softEdge rad="112500"/>
          </a:effectLst>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8390" y="5574351"/>
            <a:ext cx="1868042" cy="934021"/>
          </a:xfrm>
          <a:prstGeom prst="rect">
            <a:avLst/>
          </a:prstGeom>
          <a:ln>
            <a:noFill/>
          </a:ln>
          <a:effectLst>
            <a:softEdge rad="112500"/>
          </a:effectLst>
        </p:spPr>
      </p:pic>
      <p:pic>
        <p:nvPicPr>
          <p:cNvPr id="11" name="Marcador de contenido 4"/>
          <p:cNvPicPr>
            <a:picLocks noGrp="1" noChangeAspect="1"/>
          </p:cNvPicPr>
          <p:nvPr>
            <p:ph idx="1"/>
          </p:nvPr>
        </p:nvPicPr>
        <p:blipFill>
          <a:blip r:embed="rId5"/>
          <a:stretch>
            <a:fillRect/>
          </a:stretch>
        </p:blipFill>
        <p:spPr>
          <a:xfrm>
            <a:off x="1365161" y="1517019"/>
            <a:ext cx="7237925" cy="5157023"/>
          </a:xfrm>
          <a:prstGeom prst="rect">
            <a:avLst/>
          </a:prstGeom>
        </p:spPr>
      </p:pic>
    </p:spTree>
    <p:extLst>
      <p:ext uri="{BB962C8B-B14F-4D97-AF65-F5344CB8AC3E}">
        <p14:creationId xmlns:p14="http://schemas.microsoft.com/office/powerpoint/2010/main" val="33872848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defRPr/>
            </a:pPr>
            <a:r>
              <a:rPr lang="es-ES" sz="3200" b="1" dirty="0" smtClean="0">
                <a:solidFill>
                  <a:schemeClr val="bg2">
                    <a:lumMod val="10000"/>
                  </a:schemeClr>
                </a:solidFill>
                <a:latin typeface="Arial" pitchFamily="34" charset="0"/>
                <a:ea typeface="Cambria Math" pitchFamily="18" charset="0"/>
                <a:cs typeface="Arial" pitchFamily="34" charset="0"/>
              </a:rPr>
              <a:t>TABLA </a:t>
            </a:r>
            <a:r>
              <a:rPr lang="es-ES" sz="3200" b="1" dirty="0">
                <a:solidFill>
                  <a:schemeClr val="bg2">
                    <a:lumMod val="10000"/>
                  </a:schemeClr>
                </a:solidFill>
                <a:latin typeface="Arial" pitchFamily="34" charset="0"/>
                <a:ea typeface="Cambria Math" pitchFamily="18" charset="0"/>
                <a:cs typeface="Arial" pitchFamily="34" charset="0"/>
              </a:rPr>
              <a:t>DE PARÁMETROS URBANÍSTICOS </a:t>
            </a:r>
            <a:r>
              <a:rPr lang="es-CR" sz="3200" b="1" dirty="0">
                <a:solidFill>
                  <a:schemeClr val="bg2">
                    <a:lumMod val="10000"/>
                  </a:schemeClr>
                </a:solidFill>
                <a:latin typeface="Arial" pitchFamily="34" charset="0"/>
                <a:ea typeface="Cambria Math" pitchFamily="18" charset="0"/>
                <a:cs typeface="Arial" pitchFamily="34" charset="0"/>
              </a:rPr>
              <a:t/>
            </a:r>
            <a:br>
              <a:rPr lang="es-CR" sz="3200" b="1" dirty="0">
                <a:solidFill>
                  <a:schemeClr val="bg2">
                    <a:lumMod val="10000"/>
                  </a:schemeClr>
                </a:solidFill>
                <a:latin typeface="Arial" pitchFamily="34" charset="0"/>
                <a:ea typeface="Cambria Math" pitchFamily="18" charset="0"/>
                <a:cs typeface="Arial" pitchFamily="34" charset="0"/>
              </a:rPr>
            </a:br>
            <a:r>
              <a:rPr lang="es-CR" sz="2400" b="1" dirty="0" smtClean="0">
                <a:solidFill>
                  <a:schemeClr val="bg2">
                    <a:lumMod val="10000"/>
                  </a:schemeClr>
                </a:solidFill>
                <a:latin typeface="Arial" pitchFamily="34" charset="0"/>
                <a:ea typeface="Cambria Math" pitchFamily="18" charset="0"/>
                <a:cs typeface="Arial" pitchFamily="34" charset="0"/>
              </a:rPr>
              <a:t>PLAN </a:t>
            </a:r>
            <a:r>
              <a:rPr lang="es-CR" sz="2400" b="1" dirty="0">
                <a:solidFill>
                  <a:schemeClr val="bg2">
                    <a:lumMod val="10000"/>
                  </a:schemeClr>
                </a:solidFill>
                <a:latin typeface="Arial" pitchFamily="34" charset="0"/>
                <a:ea typeface="Cambria Math" pitchFamily="18" charset="0"/>
                <a:cs typeface="Arial" pitchFamily="34" charset="0"/>
              </a:rPr>
              <a:t>REGULADOR DEL CANTON DE </a:t>
            </a:r>
            <a:r>
              <a:rPr lang="es-CR" sz="2400" b="1" dirty="0" smtClean="0">
                <a:solidFill>
                  <a:schemeClr val="bg2">
                    <a:lumMod val="10000"/>
                  </a:schemeClr>
                </a:solidFill>
                <a:latin typeface="Arial" pitchFamily="34" charset="0"/>
                <a:ea typeface="Cambria Math" pitchFamily="18" charset="0"/>
                <a:cs typeface="Arial" pitchFamily="34" charset="0"/>
              </a:rPr>
              <a:t>SIQUIRRES</a:t>
            </a:r>
            <a:endParaRPr lang="es-ES" sz="2400" b="1" dirty="0"/>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4909" y="119465"/>
            <a:ext cx="1337895" cy="1337895"/>
          </a:xfrm>
          <a:prstGeom prst="rect">
            <a:avLst/>
          </a:prstGeom>
          <a:ln>
            <a:noFill/>
          </a:ln>
          <a:effectLst>
            <a:softEdge rad="112500"/>
          </a:effectLst>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4909" y="2745093"/>
            <a:ext cx="1391523" cy="1134454"/>
          </a:xfrm>
          <a:prstGeom prst="rect">
            <a:avLst/>
          </a:prstGeom>
          <a:ln>
            <a:noFill/>
          </a:ln>
          <a:effectLst>
            <a:softEdge rad="112500"/>
          </a:effectLst>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8390" y="5574351"/>
            <a:ext cx="1868042" cy="934021"/>
          </a:xfrm>
          <a:prstGeom prst="rect">
            <a:avLst/>
          </a:prstGeom>
          <a:ln>
            <a:noFill/>
          </a:ln>
          <a:effectLst>
            <a:softEdge rad="112500"/>
          </a:effectLst>
        </p:spPr>
      </p:pic>
      <p:graphicFrame>
        <p:nvGraphicFramePr>
          <p:cNvPr id="10" name="Marcador de contenido 4"/>
          <p:cNvGraphicFramePr>
            <a:graphicFrameLocks noGrp="1"/>
          </p:cNvGraphicFramePr>
          <p:nvPr>
            <p:ph idx="1"/>
          </p:nvPr>
        </p:nvGraphicFramePr>
        <p:xfrm>
          <a:off x="677334" y="1930400"/>
          <a:ext cx="9265161" cy="4412645"/>
        </p:xfrm>
        <a:graphic>
          <a:graphicData uri="http://schemas.openxmlformats.org/drawingml/2006/table">
            <a:tbl>
              <a:tblPr>
                <a:tableStyleId>{5C22544A-7EE6-4342-B048-85BDC9FD1C3A}</a:tableStyleId>
              </a:tblPr>
              <a:tblGrid>
                <a:gridCol w="650948"/>
                <a:gridCol w="2104733"/>
                <a:gridCol w="650948"/>
                <a:gridCol w="650948"/>
                <a:gridCol w="650948"/>
                <a:gridCol w="650948"/>
                <a:gridCol w="650948"/>
                <a:gridCol w="650948"/>
                <a:gridCol w="650948"/>
                <a:gridCol w="650948"/>
                <a:gridCol w="650948"/>
                <a:gridCol w="650948"/>
              </a:tblGrid>
              <a:tr h="184700">
                <a:tc>
                  <a:txBody>
                    <a:bodyPr/>
                    <a:lstStyle/>
                    <a:p>
                      <a:pPr algn="ctr" fontAlgn="ctr"/>
                      <a:endParaRPr lang="es-ES" sz="900" b="1" i="0" u="none" strike="noStrike" dirty="0">
                        <a:solidFill>
                          <a:srgbClr val="000000"/>
                        </a:solidFill>
                        <a:effectLst/>
                        <a:latin typeface="Times New Roman" panose="02020603050405020304" pitchFamily="18" charset="0"/>
                      </a:endParaRPr>
                    </a:p>
                  </a:txBody>
                  <a:tcPr marL="9235" marR="9235" marT="9235" marB="0" anchor="ctr"/>
                </a:tc>
                <a:tc>
                  <a:txBody>
                    <a:bodyPr/>
                    <a:lstStyle/>
                    <a:p>
                      <a:pPr algn="l" fontAlgn="ctr"/>
                      <a:r>
                        <a:rPr lang="es-ES" sz="900" u="none" strike="noStrike">
                          <a:effectLst/>
                        </a:rPr>
                        <a:t>Cantón: SIQUIRRES</a:t>
                      </a:r>
                      <a:endParaRPr lang="es-ES" sz="900" b="1"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endParaRPr lang="es-ES" sz="900" b="1"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endParaRPr lang="es-ES" sz="900" b="0" i="0" u="none" strike="noStrike">
                        <a:solidFill>
                          <a:srgbClr val="000000"/>
                        </a:solidFill>
                        <a:effectLst/>
                        <a:latin typeface="Times New Roman" panose="02020603050405020304" pitchFamily="18" charset="0"/>
                      </a:endParaRPr>
                    </a:p>
                  </a:txBody>
                  <a:tcPr marL="9235" marR="9235" marT="9235" marB="0" anchor="ctr"/>
                </a:tc>
                <a:tc gridSpan="2">
                  <a:txBody>
                    <a:bodyPr/>
                    <a:lstStyle/>
                    <a:p>
                      <a:pPr algn="l" fontAlgn="ctr"/>
                      <a:endParaRPr lang="es-ES" sz="900" b="0" i="0" u="none" strike="noStrike">
                        <a:solidFill>
                          <a:srgbClr val="000000"/>
                        </a:solidFill>
                        <a:effectLst/>
                        <a:latin typeface="Times New Roman" panose="02020603050405020304" pitchFamily="18" charset="0"/>
                      </a:endParaRPr>
                    </a:p>
                  </a:txBody>
                  <a:tcPr marL="9235" marR="9235" marT="9235" marB="0" anchor="ctr"/>
                </a:tc>
                <a:tc hMerge="1">
                  <a:txBody>
                    <a:bodyPr/>
                    <a:lstStyle/>
                    <a:p>
                      <a:endParaRPr lang="es-ES"/>
                    </a:p>
                  </a:txBody>
                  <a:tcPr/>
                </a:tc>
                <a:tc gridSpan="2">
                  <a:txBody>
                    <a:bodyPr/>
                    <a:lstStyle/>
                    <a:p>
                      <a:pPr algn="l" fontAlgn="ctr"/>
                      <a:endParaRPr lang="es-ES" sz="900" b="0" i="0" u="none" strike="noStrike">
                        <a:solidFill>
                          <a:srgbClr val="000000"/>
                        </a:solidFill>
                        <a:effectLst/>
                        <a:latin typeface="Times New Roman" panose="02020603050405020304" pitchFamily="18" charset="0"/>
                      </a:endParaRPr>
                    </a:p>
                  </a:txBody>
                  <a:tcPr marL="9235" marR="9235" marT="9235" marB="0" anchor="ctr"/>
                </a:tc>
                <a:tc hMerge="1">
                  <a:txBody>
                    <a:bodyPr/>
                    <a:lstStyle/>
                    <a:p>
                      <a:endParaRPr lang="es-ES"/>
                    </a:p>
                  </a:txBody>
                  <a:tcPr/>
                </a:tc>
              </a:tr>
              <a:tr h="184700">
                <a:tc>
                  <a:txBody>
                    <a:bodyPr/>
                    <a:lstStyle/>
                    <a:p>
                      <a:pPr algn="ctr" fontAlgn="ctr"/>
                      <a:endParaRPr lang="es-ES" sz="900" b="0" i="0" u="none" strike="noStrike">
                        <a:solidFill>
                          <a:srgbClr val="000000"/>
                        </a:solidFill>
                        <a:effectLst/>
                        <a:latin typeface="Times New Roman" panose="02020603050405020304" pitchFamily="18" charset="0"/>
                      </a:endParaRPr>
                    </a:p>
                  </a:txBody>
                  <a:tcPr marL="9235" marR="9235" marT="9235" marB="0" anchor="ctr"/>
                </a:tc>
                <a:tc gridSpan="6">
                  <a:txBody>
                    <a:bodyPr/>
                    <a:lstStyle/>
                    <a:p>
                      <a:pPr algn="l" fontAlgn="ctr"/>
                      <a:r>
                        <a:rPr lang="es-ES" sz="900" u="none" strike="noStrike">
                          <a:effectLst/>
                        </a:rPr>
                        <a:t>TABLA DE PARÁMETROS URBANÍSTICOS PLAN REGULADOR DE SIQUIRRES</a:t>
                      </a:r>
                      <a:endParaRPr lang="es-ES" sz="900" b="0" i="0" u="none" strike="noStrike">
                        <a:solidFill>
                          <a:srgbClr val="000000"/>
                        </a:solidFill>
                        <a:effectLst/>
                        <a:latin typeface="Times New Roman" panose="02020603050405020304" pitchFamily="18" charset="0"/>
                      </a:endParaRPr>
                    </a:p>
                  </a:txBody>
                  <a:tcPr marL="9235" marR="9235" marT="9235" marB="0" anchor="ct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gn="l" fontAlgn="ctr"/>
                      <a:endParaRPr lang="es-ES" sz="900" b="0" i="0" u="none" strike="noStrike">
                        <a:solidFill>
                          <a:srgbClr val="000000"/>
                        </a:solidFill>
                        <a:effectLst/>
                        <a:latin typeface="Times New Roman" panose="02020603050405020304" pitchFamily="18" charset="0"/>
                      </a:endParaRPr>
                    </a:p>
                  </a:txBody>
                  <a:tcPr marL="9235" marR="9235" marT="9235" marB="0" anchor="ctr"/>
                </a:tc>
                <a:tc gridSpan="2">
                  <a:txBody>
                    <a:bodyPr/>
                    <a:lstStyle/>
                    <a:p>
                      <a:pPr algn="l" fontAlgn="ctr"/>
                      <a:endParaRPr lang="es-ES" sz="900" b="0" i="0" u="none" strike="noStrike">
                        <a:solidFill>
                          <a:srgbClr val="000000"/>
                        </a:solidFill>
                        <a:effectLst/>
                        <a:latin typeface="Times New Roman" panose="02020603050405020304" pitchFamily="18" charset="0"/>
                      </a:endParaRPr>
                    </a:p>
                  </a:txBody>
                  <a:tcPr marL="9235" marR="9235" marT="9235" marB="0" anchor="ctr"/>
                </a:tc>
                <a:tc hMerge="1">
                  <a:txBody>
                    <a:bodyPr/>
                    <a:lstStyle/>
                    <a:p>
                      <a:endParaRPr lang="es-ES"/>
                    </a:p>
                  </a:txBody>
                  <a:tcPr/>
                </a:tc>
                <a:tc gridSpan="2">
                  <a:txBody>
                    <a:bodyPr/>
                    <a:lstStyle/>
                    <a:p>
                      <a:pPr algn="l" fontAlgn="ctr"/>
                      <a:endParaRPr lang="es-ES" sz="900" b="0" i="0" u="none" strike="noStrike">
                        <a:solidFill>
                          <a:srgbClr val="000000"/>
                        </a:solidFill>
                        <a:effectLst/>
                        <a:latin typeface="Times New Roman" panose="02020603050405020304" pitchFamily="18" charset="0"/>
                      </a:endParaRPr>
                    </a:p>
                  </a:txBody>
                  <a:tcPr marL="9235" marR="9235" marT="9235" marB="0" anchor="ctr"/>
                </a:tc>
                <a:tc hMerge="1">
                  <a:txBody>
                    <a:bodyPr/>
                    <a:lstStyle/>
                    <a:p>
                      <a:endParaRPr lang="es-ES"/>
                    </a:p>
                  </a:txBody>
                  <a:tcPr/>
                </a:tc>
              </a:tr>
              <a:tr h="193935">
                <a:tc>
                  <a:txBody>
                    <a:bodyPr/>
                    <a:lstStyle/>
                    <a:p>
                      <a:pPr algn="ctr" fontAlgn="ct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endParaRPr lang="es-ES" sz="900" b="0" i="0" u="none" strike="noStrike">
                        <a:solidFill>
                          <a:srgbClr val="000000"/>
                        </a:solidFill>
                        <a:effectLst/>
                        <a:latin typeface="Times New Roman" panose="02020603050405020304" pitchFamily="18" charset="0"/>
                      </a:endParaRPr>
                    </a:p>
                  </a:txBody>
                  <a:tcPr marL="9235" marR="9235" marT="9235" marB="0" anchor="ctr"/>
                </a:tc>
                <a:tc gridSpan="2">
                  <a:txBody>
                    <a:bodyPr/>
                    <a:lstStyle/>
                    <a:p>
                      <a:pPr algn="l" fontAlgn="ctr"/>
                      <a:r>
                        <a:rPr lang="es-ES" sz="900" u="none" strike="noStrike">
                          <a:effectLst/>
                        </a:rPr>
                        <a:t> </a:t>
                      </a:r>
                      <a:endParaRPr lang="es-ES" sz="900" b="0" i="0" u="none" strike="noStrike">
                        <a:solidFill>
                          <a:srgbClr val="000000"/>
                        </a:solidFill>
                        <a:effectLst/>
                        <a:latin typeface="Times New Roman" panose="02020603050405020304" pitchFamily="18" charset="0"/>
                      </a:endParaRPr>
                    </a:p>
                  </a:txBody>
                  <a:tcPr marL="9235" marR="9235" marT="9235" marB="0" anchor="ctr"/>
                </a:tc>
                <a:tc hMerge="1">
                  <a:txBody>
                    <a:bodyPr/>
                    <a:lstStyle/>
                    <a:p>
                      <a:endParaRPr lang="es-ES"/>
                    </a:p>
                  </a:txBody>
                  <a:tcPr/>
                </a:tc>
                <a:tc gridSpan="2">
                  <a:txBody>
                    <a:bodyPr/>
                    <a:lstStyle/>
                    <a:p>
                      <a:pPr algn="l" fontAlgn="ctr"/>
                      <a:r>
                        <a:rPr lang="es-ES" sz="900" u="none" strike="noStrike">
                          <a:effectLst/>
                        </a:rPr>
                        <a:t> </a:t>
                      </a:r>
                      <a:endParaRPr lang="es-ES" sz="900" b="0" i="0" u="none" strike="noStrike">
                        <a:solidFill>
                          <a:srgbClr val="000000"/>
                        </a:solidFill>
                        <a:effectLst/>
                        <a:latin typeface="Times New Roman" panose="02020603050405020304" pitchFamily="18" charset="0"/>
                      </a:endParaRPr>
                    </a:p>
                  </a:txBody>
                  <a:tcPr marL="9235" marR="9235" marT="9235" marB="0" anchor="ctr"/>
                </a:tc>
                <a:tc hMerge="1">
                  <a:txBody>
                    <a:bodyPr/>
                    <a:lstStyle/>
                    <a:p>
                      <a:endParaRPr lang="es-ES"/>
                    </a:p>
                  </a:txBody>
                  <a:tcPr/>
                </a:tc>
              </a:tr>
              <a:tr h="193935">
                <a:tc>
                  <a:txBody>
                    <a:bodyPr/>
                    <a:lstStyle/>
                    <a:p>
                      <a:pPr algn="ctr" fontAlgn="ctr"/>
                      <a:r>
                        <a:rPr lang="es-ES" sz="900" u="none" strike="noStrike">
                          <a:effectLst/>
                        </a:rPr>
                        <a:t>Sector</a:t>
                      </a:r>
                      <a:endParaRPr lang="es-ES" sz="900" b="1"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USO</a:t>
                      </a:r>
                      <a:endParaRPr lang="es-ES" sz="900" b="1"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Simbologia</a:t>
                      </a:r>
                      <a:endParaRPr lang="es-ES" sz="900" b="1"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Densidad</a:t>
                      </a:r>
                      <a:endParaRPr lang="es-ES" sz="900" b="1"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Lote Minimo</a:t>
                      </a:r>
                      <a:endParaRPr lang="es-ES" sz="900" b="1"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Alt. Max</a:t>
                      </a:r>
                      <a:endParaRPr lang="es-ES" sz="900" b="1"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Niveles</a:t>
                      </a:r>
                      <a:endParaRPr lang="es-ES" sz="900" b="1"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Frente Min.</a:t>
                      </a:r>
                      <a:endParaRPr lang="es-ES" sz="900" b="1"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Cobert. Max.</a:t>
                      </a:r>
                      <a:endParaRPr lang="es-ES" sz="900" b="1"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Frontal</a:t>
                      </a:r>
                      <a:endParaRPr lang="es-ES" sz="900" b="1"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Posterior</a:t>
                      </a:r>
                      <a:endParaRPr lang="es-ES" sz="900" b="1"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Lateral</a:t>
                      </a:r>
                      <a:endParaRPr lang="es-ES" sz="900" b="1" i="0" u="none" strike="noStrike">
                        <a:solidFill>
                          <a:srgbClr val="000000"/>
                        </a:solidFill>
                        <a:effectLst/>
                        <a:latin typeface="Times New Roman" panose="02020603050405020304" pitchFamily="18" charset="0"/>
                      </a:endParaRPr>
                    </a:p>
                  </a:txBody>
                  <a:tcPr marL="9235" marR="9235" marT="9235" marB="0" anchor="ctr"/>
                </a:tc>
              </a:tr>
              <a:tr h="193935">
                <a:tc>
                  <a:txBody>
                    <a:bodyPr/>
                    <a:lstStyle/>
                    <a:p>
                      <a:pPr algn="ctr" fontAlgn="ctr"/>
                      <a:r>
                        <a:rPr lang="es-ES" sz="900" u="none" strike="noStrike">
                          <a:effectLst/>
                        </a:rPr>
                        <a:t>Z-1</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r>
                        <a:rPr lang="es-ES" sz="900" u="none" strike="noStrike">
                          <a:effectLst/>
                        </a:rPr>
                        <a:t>Zona Marítimo Terrestre</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ZMT</a:t>
                      </a:r>
                      <a:endParaRPr lang="es-ES" sz="900" b="0" i="0" u="none" strike="noStrike">
                        <a:solidFill>
                          <a:srgbClr val="000000"/>
                        </a:solidFill>
                        <a:effectLst/>
                        <a:latin typeface="Times New Roman" panose="02020603050405020304" pitchFamily="18" charset="0"/>
                      </a:endParaRPr>
                    </a:p>
                  </a:txBody>
                  <a:tcPr marL="9235" marR="9235" marT="9235" marB="0" anchor="ctr"/>
                </a:tc>
                <a:tc gridSpan="9">
                  <a:txBody>
                    <a:bodyPr/>
                    <a:lstStyle/>
                    <a:p>
                      <a:pPr algn="ctr" fontAlgn="ctr"/>
                      <a:r>
                        <a:rPr lang="es-ES" sz="900" u="none" strike="noStrike">
                          <a:effectLst/>
                        </a:rPr>
                        <a:t>Ley de la Zona Marítimo Terrestre, N° 6043.</a:t>
                      </a:r>
                      <a:endParaRPr lang="es-ES" sz="900" b="0" i="0" u="none" strike="noStrike">
                        <a:solidFill>
                          <a:srgbClr val="000000"/>
                        </a:solidFill>
                        <a:effectLst/>
                        <a:latin typeface="Times New Roman" panose="02020603050405020304" pitchFamily="18" charset="0"/>
                      </a:endParaRPr>
                    </a:p>
                  </a:txBody>
                  <a:tcPr marL="9235" marR="9235" marT="9235" marB="0" anchor="ct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193935">
                <a:tc>
                  <a:txBody>
                    <a:bodyPr/>
                    <a:lstStyle/>
                    <a:p>
                      <a:pPr algn="ctr" fontAlgn="ctr"/>
                      <a:r>
                        <a:rPr lang="es-ES" sz="900" u="none" strike="noStrike">
                          <a:effectLst/>
                        </a:rPr>
                        <a:t>Z-2</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r>
                        <a:rPr lang="es-ES" sz="900" u="none" strike="noStrike" dirty="0" err="1">
                          <a:effectLst/>
                        </a:rPr>
                        <a:t>Z.Protección</a:t>
                      </a:r>
                      <a:r>
                        <a:rPr lang="es-ES" sz="900" u="none" strike="noStrike" dirty="0">
                          <a:effectLst/>
                        </a:rPr>
                        <a:t> Humedales</a:t>
                      </a:r>
                      <a:endParaRPr lang="es-ES" sz="900" b="0" i="0" u="none" strike="noStrike" dirty="0">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ZPH</a:t>
                      </a:r>
                      <a:endParaRPr lang="es-ES" sz="900" b="0" i="0" u="none" strike="noStrike">
                        <a:solidFill>
                          <a:srgbClr val="000000"/>
                        </a:solidFill>
                        <a:effectLst/>
                        <a:latin typeface="Times New Roman" panose="02020603050405020304" pitchFamily="18" charset="0"/>
                      </a:endParaRPr>
                    </a:p>
                  </a:txBody>
                  <a:tcPr marL="9235" marR="9235" marT="9235" marB="0" anchor="ctr"/>
                </a:tc>
                <a:tc gridSpan="9">
                  <a:txBody>
                    <a:bodyPr/>
                    <a:lstStyle/>
                    <a:p>
                      <a:pPr algn="ctr" fontAlgn="ctr"/>
                      <a:r>
                        <a:rPr lang="es-ES" sz="900" u="none" strike="noStrike">
                          <a:effectLst/>
                        </a:rPr>
                        <a:t>Decreto Nº 35803 – MINAET del 7 de octubre de 2010</a:t>
                      </a:r>
                      <a:endParaRPr lang="es-ES" sz="900" b="0" i="0" u="none" strike="noStrike">
                        <a:solidFill>
                          <a:srgbClr val="000000"/>
                        </a:solidFill>
                        <a:effectLst/>
                        <a:latin typeface="Times New Roman" panose="02020603050405020304" pitchFamily="18" charset="0"/>
                      </a:endParaRPr>
                    </a:p>
                  </a:txBody>
                  <a:tcPr marL="9235" marR="9235" marT="9235" marB="0" anchor="ct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193935">
                <a:tc>
                  <a:txBody>
                    <a:bodyPr/>
                    <a:lstStyle/>
                    <a:p>
                      <a:pPr algn="ctr" fontAlgn="ctr"/>
                      <a:r>
                        <a:rPr lang="es-ES" sz="900" u="none" strike="noStrike">
                          <a:effectLst/>
                        </a:rPr>
                        <a:t>Z-3</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r>
                        <a:rPr lang="es-ES" sz="900" u="none" strike="noStrike">
                          <a:effectLst/>
                        </a:rPr>
                        <a:t>Z. Proteción</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ZP</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0.2 viv-ha</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50000 m2</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8m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 piso</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100m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1%</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40m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40m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40m</a:t>
                      </a:r>
                      <a:endParaRPr lang="es-ES" sz="900" b="0" i="0" u="none" strike="noStrike">
                        <a:solidFill>
                          <a:srgbClr val="000000"/>
                        </a:solidFill>
                        <a:effectLst/>
                        <a:latin typeface="Times New Roman" panose="02020603050405020304" pitchFamily="18" charset="0"/>
                      </a:endParaRPr>
                    </a:p>
                  </a:txBody>
                  <a:tcPr marL="9235" marR="9235" marT="9235" marB="0" anchor="ctr"/>
                </a:tc>
              </a:tr>
              <a:tr h="193935">
                <a:tc>
                  <a:txBody>
                    <a:bodyPr/>
                    <a:lstStyle/>
                    <a:p>
                      <a:pPr algn="ctr" fontAlgn="ctr"/>
                      <a:r>
                        <a:rPr lang="es-ES" sz="900" u="none" strike="noStrike">
                          <a:effectLst/>
                        </a:rPr>
                        <a:t>Z-4</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r>
                        <a:rPr lang="es-ES" sz="900" u="none" strike="noStrike">
                          <a:effectLst/>
                        </a:rPr>
                        <a:t>Z. Proteción de Captación Hidrica</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ZCH</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8 viv/ha</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1200 m2</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7 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 pisos</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20 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20%</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6 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6m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3m</a:t>
                      </a:r>
                      <a:endParaRPr lang="es-ES" sz="900" b="0" i="0" u="none" strike="noStrike">
                        <a:solidFill>
                          <a:srgbClr val="000000"/>
                        </a:solidFill>
                        <a:effectLst/>
                        <a:latin typeface="Times New Roman" panose="02020603050405020304" pitchFamily="18" charset="0"/>
                      </a:endParaRPr>
                    </a:p>
                  </a:txBody>
                  <a:tcPr marL="9235" marR="9235" marT="9235" marB="0" anchor="ctr"/>
                </a:tc>
              </a:tr>
              <a:tr h="193935">
                <a:tc>
                  <a:txBody>
                    <a:bodyPr/>
                    <a:lstStyle/>
                    <a:p>
                      <a:pPr algn="ctr" fontAlgn="ctr"/>
                      <a:r>
                        <a:rPr lang="es-ES" sz="900" u="none" strike="noStrike">
                          <a:effectLst/>
                        </a:rPr>
                        <a:t>Z-5</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r>
                        <a:rPr lang="es-ES" sz="900" u="none" strike="noStrike">
                          <a:effectLst/>
                        </a:rPr>
                        <a:t>Z. Agrícola Uno</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ZAG-1</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0.5 viv-ha</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20000 m2</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8m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1 piso</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50m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5%</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20m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5m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5m</a:t>
                      </a:r>
                      <a:endParaRPr lang="es-ES" sz="900" b="0" i="0" u="none" strike="noStrike">
                        <a:solidFill>
                          <a:srgbClr val="000000"/>
                        </a:solidFill>
                        <a:effectLst/>
                        <a:latin typeface="Times New Roman" panose="02020603050405020304" pitchFamily="18" charset="0"/>
                      </a:endParaRPr>
                    </a:p>
                  </a:txBody>
                  <a:tcPr marL="9235" marR="9235" marT="9235" marB="0" anchor="ctr"/>
                </a:tc>
              </a:tr>
              <a:tr h="193935">
                <a:tc>
                  <a:txBody>
                    <a:bodyPr/>
                    <a:lstStyle/>
                    <a:p>
                      <a:pPr algn="ctr" fontAlgn="ctr"/>
                      <a:r>
                        <a:rPr lang="es-ES" sz="900" u="none" strike="noStrike">
                          <a:effectLst/>
                        </a:rPr>
                        <a:t>Z-6</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r>
                        <a:rPr lang="es-ES" sz="900" u="none" strike="noStrike">
                          <a:effectLst/>
                        </a:rPr>
                        <a:t>Z. Agrícola Dos</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ZAG-2</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1 viv-ha</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10000 m2</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8m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 pisos</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38m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10%</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10m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5m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5m</a:t>
                      </a:r>
                      <a:endParaRPr lang="es-ES" sz="900" b="0" i="0" u="none" strike="noStrike">
                        <a:solidFill>
                          <a:srgbClr val="000000"/>
                        </a:solidFill>
                        <a:effectLst/>
                        <a:latin typeface="Times New Roman" panose="02020603050405020304" pitchFamily="18" charset="0"/>
                      </a:endParaRPr>
                    </a:p>
                  </a:txBody>
                  <a:tcPr marL="9235" marR="9235" marT="9235" marB="0" anchor="ctr"/>
                </a:tc>
              </a:tr>
              <a:tr h="193935">
                <a:tc>
                  <a:txBody>
                    <a:bodyPr/>
                    <a:lstStyle/>
                    <a:p>
                      <a:pPr algn="ctr" fontAlgn="ctr"/>
                      <a:r>
                        <a:rPr lang="es-ES" sz="900" u="none" strike="noStrike">
                          <a:effectLst/>
                        </a:rPr>
                        <a:t>Z-7</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r>
                        <a:rPr lang="es-ES" sz="900" u="none" strike="noStrike">
                          <a:effectLst/>
                        </a:rPr>
                        <a:t>Z. Agrícola Tres</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ZAG-3</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 viv-ha</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5000 m2</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8m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 pisos</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25m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10%</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10m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5m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5m</a:t>
                      </a:r>
                      <a:endParaRPr lang="es-ES" sz="900" b="0" i="0" u="none" strike="noStrike">
                        <a:solidFill>
                          <a:srgbClr val="000000"/>
                        </a:solidFill>
                        <a:effectLst/>
                        <a:latin typeface="Times New Roman" panose="02020603050405020304" pitchFamily="18" charset="0"/>
                      </a:endParaRPr>
                    </a:p>
                  </a:txBody>
                  <a:tcPr marL="9235" marR="9235" marT="9235" marB="0" anchor="ctr"/>
                </a:tc>
              </a:tr>
              <a:tr h="193935">
                <a:tc>
                  <a:txBody>
                    <a:bodyPr/>
                    <a:lstStyle/>
                    <a:p>
                      <a:pPr algn="ctr" fontAlgn="ctr"/>
                      <a:r>
                        <a:rPr lang="es-ES" sz="900" u="none" strike="noStrike">
                          <a:effectLst/>
                        </a:rPr>
                        <a:t>Z-8</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r>
                        <a:rPr lang="es-ES" sz="900" u="none" strike="noStrike">
                          <a:effectLst/>
                        </a:rPr>
                        <a:t>Z. Agroecoturística Uno</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ZAET-1</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 viv-ha</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5000 m2</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8m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 pisos</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25m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20%</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10m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5m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5m</a:t>
                      </a:r>
                      <a:endParaRPr lang="es-ES" sz="900" b="0" i="0" u="none" strike="noStrike">
                        <a:solidFill>
                          <a:srgbClr val="000000"/>
                        </a:solidFill>
                        <a:effectLst/>
                        <a:latin typeface="Times New Roman" panose="02020603050405020304" pitchFamily="18" charset="0"/>
                      </a:endParaRPr>
                    </a:p>
                  </a:txBody>
                  <a:tcPr marL="9235" marR="9235" marT="9235" marB="0" anchor="ctr"/>
                </a:tc>
              </a:tr>
              <a:tr h="193935">
                <a:tc>
                  <a:txBody>
                    <a:bodyPr/>
                    <a:lstStyle/>
                    <a:p>
                      <a:pPr algn="ctr" fontAlgn="ctr"/>
                      <a:r>
                        <a:rPr lang="es-ES" sz="900" u="none" strike="noStrike">
                          <a:effectLst/>
                        </a:rPr>
                        <a:t>Z-9</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r>
                        <a:rPr lang="es-ES" sz="900" u="none" strike="noStrike">
                          <a:effectLst/>
                        </a:rPr>
                        <a:t>Z. Agroecoturística Dos</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ZAET-2</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10 viv-ha</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2500 m2</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8m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 pisos</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20m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40%</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5m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5m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5m</a:t>
                      </a:r>
                      <a:endParaRPr lang="es-ES" sz="900" b="0" i="0" u="none" strike="noStrike">
                        <a:solidFill>
                          <a:srgbClr val="000000"/>
                        </a:solidFill>
                        <a:effectLst/>
                        <a:latin typeface="Times New Roman" panose="02020603050405020304" pitchFamily="18" charset="0"/>
                      </a:endParaRPr>
                    </a:p>
                  </a:txBody>
                  <a:tcPr marL="9235" marR="9235" marT="9235" marB="0" anchor="ctr"/>
                </a:tc>
              </a:tr>
              <a:tr h="193935">
                <a:tc>
                  <a:txBody>
                    <a:bodyPr/>
                    <a:lstStyle/>
                    <a:p>
                      <a:pPr algn="ctr" fontAlgn="ctr"/>
                      <a:r>
                        <a:rPr lang="es-ES" sz="900" u="none" strike="noStrike">
                          <a:effectLst/>
                        </a:rPr>
                        <a:t>Z-10</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r>
                        <a:rPr lang="es-ES" sz="900" u="none" strike="noStrike">
                          <a:effectLst/>
                        </a:rPr>
                        <a:t>Z. Mixta Comercial Industrial</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ZMCI</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NA</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5000 m2</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20m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3 pisos</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25m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60%</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10m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6m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6m</a:t>
                      </a:r>
                      <a:endParaRPr lang="es-ES" sz="900" b="0" i="0" u="none" strike="noStrike">
                        <a:solidFill>
                          <a:srgbClr val="000000"/>
                        </a:solidFill>
                        <a:effectLst/>
                        <a:latin typeface="Times New Roman" panose="02020603050405020304" pitchFamily="18" charset="0"/>
                      </a:endParaRPr>
                    </a:p>
                  </a:txBody>
                  <a:tcPr marL="9235" marR="9235" marT="9235" marB="0" anchor="ctr"/>
                </a:tc>
              </a:tr>
              <a:tr h="193935">
                <a:tc>
                  <a:txBody>
                    <a:bodyPr/>
                    <a:lstStyle/>
                    <a:p>
                      <a:pPr algn="ctr" fontAlgn="ctr"/>
                      <a:r>
                        <a:rPr lang="es-ES" sz="900" u="none" strike="noStrike">
                          <a:effectLst/>
                        </a:rPr>
                        <a:t>Z-11</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r>
                        <a:rPr lang="es-ES" sz="900" u="none" strike="noStrike">
                          <a:effectLst/>
                        </a:rPr>
                        <a:t>Z. Mixta Comercial y Servicios</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ZCS</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20 viv-ha</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1500 m2</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20m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3 pisos</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15</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75%</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5m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5m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0m</a:t>
                      </a:r>
                      <a:endParaRPr lang="es-ES" sz="900" b="0" i="0" u="none" strike="noStrike">
                        <a:solidFill>
                          <a:srgbClr val="000000"/>
                        </a:solidFill>
                        <a:effectLst/>
                        <a:latin typeface="Times New Roman" panose="02020603050405020304" pitchFamily="18" charset="0"/>
                      </a:endParaRPr>
                    </a:p>
                  </a:txBody>
                  <a:tcPr marL="9235" marR="9235" marT="9235" marB="0" anchor="ctr"/>
                </a:tc>
              </a:tr>
              <a:tr h="193935">
                <a:tc>
                  <a:txBody>
                    <a:bodyPr/>
                    <a:lstStyle/>
                    <a:p>
                      <a:pPr algn="ctr" fontAlgn="ctr"/>
                      <a:r>
                        <a:rPr lang="es-ES" sz="900" u="none" strike="noStrike">
                          <a:effectLst/>
                        </a:rPr>
                        <a:t>Z-12</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r>
                        <a:rPr lang="es-ES" sz="900" u="none" strike="noStrike">
                          <a:effectLst/>
                        </a:rPr>
                        <a:t>Z.Residencial Alta Densidad</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ZRAD</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120viv-ha</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200 m2</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20m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4 pisos</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6m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80%</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0m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2m</a:t>
                      </a:r>
                      <a:endParaRPr lang="es-ES" sz="900" b="0" i="0" u="none" strike="noStrike">
                        <a:solidFill>
                          <a:srgbClr val="000000"/>
                        </a:solidFill>
                        <a:effectLst/>
                        <a:latin typeface="Times New Roman" panose="02020603050405020304" pitchFamily="18" charset="0"/>
                      </a:endParaRPr>
                    </a:p>
                  </a:txBody>
                  <a:tcPr marL="9235" marR="9235" marT="9235" marB="0" anchor="ctr"/>
                </a:tc>
              </a:tr>
              <a:tr h="193935">
                <a:tc>
                  <a:txBody>
                    <a:bodyPr/>
                    <a:lstStyle/>
                    <a:p>
                      <a:pPr algn="ctr" fontAlgn="ctr"/>
                      <a:r>
                        <a:rPr lang="es-ES" sz="900" u="none" strike="noStrike">
                          <a:effectLst/>
                        </a:rPr>
                        <a:t>Z-13</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r>
                        <a:rPr lang="es-ES" sz="900" u="none" strike="noStrike">
                          <a:effectLst/>
                        </a:rPr>
                        <a:t>Z.Residencial Media Densidad</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ZRMD</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60 viv-ha</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350 m2</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12m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3 pisos</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8m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60%</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3m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3m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2m</a:t>
                      </a:r>
                      <a:endParaRPr lang="es-ES" sz="900" b="0" i="0" u="none" strike="noStrike">
                        <a:solidFill>
                          <a:srgbClr val="000000"/>
                        </a:solidFill>
                        <a:effectLst/>
                        <a:latin typeface="Times New Roman" panose="02020603050405020304" pitchFamily="18" charset="0"/>
                      </a:endParaRPr>
                    </a:p>
                  </a:txBody>
                  <a:tcPr marL="9235" marR="9235" marT="9235" marB="0" anchor="ctr"/>
                </a:tc>
              </a:tr>
              <a:tr h="193935">
                <a:tc>
                  <a:txBody>
                    <a:bodyPr/>
                    <a:lstStyle/>
                    <a:p>
                      <a:pPr algn="ctr" fontAlgn="ctr"/>
                      <a:r>
                        <a:rPr lang="es-ES" sz="900" u="none" strike="noStrike">
                          <a:effectLst/>
                        </a:rPr>
                        <a:t>Z-14</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r>
                        <a:rPr lang="es-ES" sz="900" u="none" strike="noStrike">
                          <a:effectLst/>
                        </a:rPr>
                        <a:t>Z.Residencial Baja Densidad</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ZRBD</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16 viv-ha</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600 m2</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7m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 pisos</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10m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40%</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6m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6m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3m</a:t>
                      </a:r>
                      <a:endParaRPr lang="es-ES" sz="900" b="0" i="0" u="none" strike="noStrike">
                        <a:solidFill>
                          <a:srgbClr val="000000"/>
                        </a:solidFill>
                        <a:effectLst/>
                        <a:latin typeface="Times New Roman" panose="02020603050405020304" pitchFamily="18" charset="0"/>
                      </a:endParaRPr>
                    </a:p>
                  </a:txBody>
                  <a:tcPr marL="9235" marR="9235" marT="9235" marB="0" anchor="ctr"/>
                </a:tc>
              </a:tr>
              <a:tr h="193935">
                <a:tc>
                  <a:txBody>
                    <a:bodyPr/>
                    <a:lstStyle/>
                    <a:p>
                      <a:pPr algn="ctr" fontAlgn="ctr"/>
                      <a:r>
                        <a:rPr lang="es-ES" sz="900" u="none" strike="noStrike">
                          <a:effectLst/>
                        </a:rPr>
                        <a:t>Z-15</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r>
                        <a:rPr lang="es-ES" sz="900" u="none" strike="noStrike">
                          <a:effectLst/>
                        </a:rPr>
                        <a:t>Z.Público Institucional Comercial Siquirres</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ZPICS</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160viv-ha</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200 m2</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15m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4 pisos</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8m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75%</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0m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2m</a:t>
                      </a:r>
                      <a:endParaRPr lang="es-ES" sz="900" b="0" i="0" u="none" strike="noStrike">
                        <a:solidFill>
                          <a:srgbClr val="000000"/>
                        </a:solidFill>
                        <a:effectLst/>
                        <a:latin typeface="Times New Roman" panose="02020603050405020304" pitchFamily="18" charset="0"/>
                      </a:endParaRPr>
                    </a:p>
                  </a:txBody>
                  <a:tcPr marL="9235" marR="9235" marT="9235" marB="0" anchor="ctr"/>
                </a:tc>
              </a:tr>
              <a:tr h="193935">
                <a:tc>
                  <a:txBody>
                    <a:bodyPr/>
                    <a:lstStyle/>
                    <a:p>
                      <a:pPr algn="ctr" fontAlgn="ctr"/>
                      <a:r>
                        <a:rPr lang="es-ES" sz="900" u="none" strike="noStrike">
                          <a:effectLst/>
                        </a:rPr>
                        <a:t>Z-16</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r>
                        <a:rPr lang="es-ES" sz="900" u="none" strike="noStrike">
                          <a:effectLst/>
                        </a:rPr>
                        <a:t>Z.Público Institucional Comercial Perífericos</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ZPICP</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120viv-ha</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300 m2</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12m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3 pisos</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10m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60%</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3m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3m</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2m</a:t>
                      </a:r>
                      <a:endParaRPr lang="es-ES" sz="900" b="0" i="0" u="none" strike="noStrike">
                        <a:solidFill>
                          <a:srgbClr val="000000"/>
                        </a:solidFill>
                        <a:effectLst/>
                        <a:latin typeface="Times New Roman" panose="02020603050405020304" pitchFamily="18" charset="0"/>
                      </a:endParaRPr>
                    </a:p>
                  </a:txBody>
                  <a:tcPr marL="9235" marR="9235" marT="9235" marB="0" anchor="ctr"/>
                </a:tc>
              </a:tr>
              <a:tr h="193935">
                <a:tc>
                  <a:txBody>
                    <a:bodyPr/>
                    <a:lstStyle/>
                    <a:p>
                      <a:pPr algn="ctr" fontAlgn="ctr"/>
                      <a:r>
                        <a:rPr lang="es-ES" sz="900" u="none" strike="noStrike">
                          <a:effectLst/>
                        </a:rPr>
                        <a:t>Z-17</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r>
                        <a:rPr lang="es-ES" sz="900" u="none" strike="noStrike">
                          <a:effectLst/>
                        </a:rPr>
                        <a:t>Zona Embalse Proyecto Hidroeléctrico Reventazón</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ZEPHR</a:t>
                      </a:r>
                      <a:endParaRPr lang="es-ES" sz="900" b="0" i="0" u="none" strike="noStrike">
                        <a:solidFill>
                          <a:srgbClr val="000000"/>
                        </a:solidFill>
                        <a:effectLst/>
                        <a:latin typeface="Times New Roman" panose="02020603050405020304" pitchFamily="18" charset="0"/>
                      </a:endParaRPr>
                    </a:p>
                  </a:txBody>
                  <a:tcPr marL="9235" marR="9235" marT="9235" marB="0" anchor="ctr"/>
                </a:tc>
                <a:tc gridSpan="9">
                  <a:txBody>
                    <a:bodyPr/>
                    <a:lstStyle/>
                    <a:p>
                      <a:pPr algn="ctr" fontAlgn="ctr"/>
                      <a:r>
                        <a:rPr lang="es-ES" sz="900" u="none" strike="noStrike" dirty="0">
                          <a:effectLst/>
                        </a:rPr>
                        <a:t>Proyecto Hidroeléctrico Río Reventazón, Instituto Costarricense de Electricidad.</a:t>
                      </a:r>
                      <a:endParaRPr lang="es-ES" sz="900" b="0" i="0" u="none" strike="noStrike" dirty="0">
                        <a:solidFill>
                          <a:srgbClr val="000000"/>
                        </a:solidFill>
                        <a:effectLst/>
                        <a:latin typeface="Times New Roman" panose="02020603050405020304" pitchFamily="18" charset="0"/>
                      </a:endParaRPr>
                    </a:p>
                  </a:txBody>
                  <a:tcPr marL="9235" marR="9235" marT="9235" marB="0" anchor="ct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bl>
          </a:graphicData>
        </a:graphic>
      </p:graphicFrame>
    </p:spTree>
    <p:extLst>
      <p:ext uri="{BB962C8B-B14F-4D97-AF65-F5344CB8AC3E}">
        <p14:creationId xmlns:p14="http://schemas.microsoft.com/office/powerpoint/2010/main" val="33076107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defRPr/>
            </a:pPr>
            <a:r>
              <a:rPr lang="es-ES" sz="3200" b="1" dirty="0" smtClean="0">
                <a:solidFill>
                  <a:schemeClr val="bg2">
                    <a:lumMod val="10000"/>
                  </a:schemeClr>
                </a:solidFill>
                <a:latin typeface="Arial" pitchFamily="34" charset="0"/>
                <a:ea typeface="Cambria Math" pitchFamily="18" charset="0"/>
                <a:cs typeface="Arial" pitchFamily="34" charset="0"/>
              </a:rPr>
              <a:t>TABLA </a:t>
            </a:r>
            <a:r>
              <a:rPr lang="es-ES" sz="3200" b="1" dirty="0">
                <a:solidFill>
                  <a:schemeClr val="bg2">
                    <a:lumMod val="10000"/>
                  </a:schemeClr>
                </a:solidFill>
                <a:latin typeface="Arial" pitchFamily="34" charset="0"/>
                <a:ea typeface="Cambria Math" pitchFamily="18" charset="0"/>
                <a:cs typeface="Arial" pitchFamily="34" charset="0"/>
              </a:rPr>
              <a:t>DE PARÁMETROS URBANÍSTICOS </a:t>
            </a:r>
            <a:r>
              <a:rPr lang="es-CR" sz="3200" b="1" dirty="0">
                <a:solidFill>
                  <a:schemeClr val="bg2">
                    <a:lumMod val="10000"/>
                  </a:schemeClr>
                </a:solidFill>
                <a:latin typeface="Arial" pitchFamily="34" charset="0"/>
                <a:ea typeface="Cambria Math" pitchFamily="18" charset="0"/>
                <a:cs typeface="Arial" pitchFamily="34" charset="0"/>
              </a:rPr>
              <a:t/>
            </a:r>
            <a:br>
              <a:rPr lang="es-CR" sz="3200" b="1" dirty="0">
                <a:solidFill>
                  <a:schemeClr val="bg2">
                    <a:lumMod val="10000"/>
                  </a:schemeClr>
                </a:solidFill>
                <a:latin typeface="Arial" pitchFamily="34" charset="0"/>
                <a:ea typeface="Cambria Math" pitchFamily="18" charset="0"/>
                <a:cs typeface="Arial" pitchFamily="34" charset="0"/>
              </a:rPr>
            </a:br>
            <a:r>
              <a:rPr lang="es-CR" sz="2400" b="1" dirty="0" smtClean="0">
                <a:solidFill>
                  <a:schemeClr val="bg2">
                    <a:lumMod val="10000"/>
                  </a:schemeClr>
                </a:solidFill>
                <a:latin typeface="Arial" pitchFamily="34" charset="0"/>
                <a:ea typeface="Cambria Math" pitchFamily="18" charset="0"/>
                <a:cs typeface="Arial" pitchFamily="34" charset="0"/>
              </a:rPr>
              <a:t>PLAN </a:t>
            </a:r>
            <a:r>
              <a:rPr lang="es-CR" sz="2400" b="1" dirty="0">
                <a:solidFill>
                  <a:schemeClr val="bg2">
                    <a:lumMod val="10000"/>
                  </a:schemeClr>
                </a:solidFill>
                <a:latin typeface="Arial" pitchFamily="34" charset="0"/>
                <a:ea typeface="Cambria Math" pitchFamily="18" charset="0"/>
                <a:cs typeface="Arial" pitchFamily="34" charset="0"/>
              </a:rPr>
              <a:t>REGULADOR DEL CANTON DE </a:t>
            </a:r>
            <a:r>
              <a:rPr lang="es-CR" sz="2400" b="1" dirty="0" smtClean="0">
                <a:solidFill>
                  <a:schemeClr val="bg2">
                    <a:lumMod val="10000"/>
                  </a:schemeClr>
                </a:solidFill>
                <a:latin typeface="Arial" pitchFamily="34" charset="0"/>
                <a:ea typeface="Cambria Math" pitchFamily="18" charset="0"/>
                <a:cs typeface="Arial" pitchFamily="34" charset="0"/>
              </a:rPr>
              <a:t>SIQUIRRES</a:t>
            </a:r>
            <a:endParaRPr lang="es-ES" sz="2400" b="1" dirty="0"/>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4909" y="119465"/>
            <a:ext cx="1337895" cy="1337895"/>
          </a:xfrm>
          <a:prstGeom prst="rect">
            <a:avLst/>
          </a:prstGeom>
          <a:ln>
            <a:noFill/>
          </a:ln>
          <a:effectLst>
            <a:softEdge rad="112500"/>
          </a:effectLst>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4909" y="2745093"/>
            <a:ext cx="1391523" cy="1134454"/>
          </a:xfrm>
          <a:prstGeom prst="rect">
            <a:avLst/>
          </a:prstGeom>
          <a:ln>
            <a:noFill/>
          </a:ln>
          <a:effectLst>
            <a:softEdge rad="112500"/>
          </a:effectLst>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8390" y="5574351"/>
            <a:ext cx="1868042" cy="934021"/>
          </a:xfrm>
          <a:prstGeom prst="rect">
            <a:avLst/>
          </a:prstGeom>
          <a:ln>
            <a:noFill/>
          </a:ln>
          <a:effectLst>
            <a:softEdge rad="112500"/>
          </a:effectLst>
        </p:spPr>
      </p:pic>
      <p:graphicFrame>
        <p:nvGraphicFramePr>
          <p:cNvPr id="11" name="Marcador de contenido 3"/>
          <p:cNvGraphicFramePr>
            <a:graphicFrameLocks noGrp="1"/>
          </p:cNvGraphicFramePr>
          <p:nvPr>
            <p:ph idx="1"/>
          </p:nvPr>
        </p:nvGraphicFramePr>
        <p:xfrm>
          <a:off x="677863" y="2160588"/>
          <a:ext cx="9200233" cy="1958865"/>
        </p:xfrm>
        <a:graphic>
          <a:graphicData uri="http://schemas.openxmlformats.org/drawingml/2006/table">
            <a:tbl>
              <a:tblPr>
                <a:tableStyleId>{5C22544A-7EE6-4342-B048-85BDC9FD1C3A}</a:tableStyleId>
              </a:tblPr>
              <a:tblGrid>
                <a:gridCol w="646386"/>
                <a:gridCol w="2089983"/>
                <a:gridCol w="646386"/>
                <a:gridCol w="5817478"/>
              </a:tblGrid>
              <a:tr h="184700">
                <a:tc>
                  <a:txBody>
                    <a:bodyPr/>
                    <a:lstStyle/>
                    <a:p>
                      <a:pPr algn="ctr" fontAlgn="ctr"/>
                      <a:r>
                        <a:rPr lang="es-ES" sz="900" u="none" strike="noStrike" dirty="0">
                          <a:effectLst/>
                        </a:rPr>
                        <a:t>Z-I</a:t>
                      </a:r>
                      <a:endParaRPr lang="es-ES" sz="900" b="0" i="0" u="none" strike="noStrike" dirty="0">
                        <a:solidFill>
                          <a:srgbClr val="000000"/>
                        </a:solidFill>
                        <a:effectLst/>
                        <a:latin typeface="Times New Roman" panose="02020603050405020304" pitchFamily="18" charset="0"/>
                      </a:endParaRPr>
                    </a:p>
                  </a:txBody>
                  <a:tcPr marL="9235" marR="9235" marT="9235" marB="0" anchor="ctr"/>
                </a:tc>
                <a:tc>
                  <a:txBody>
                    <a:bodyPr/>
                    <a:lstStyle/>
                    <a:p>
                      <a:pPr algn="l" fontAlgn="ctr"/>
                      <a:r>
                        <a:rPr lang="es-ES" sz="900" u="none" strike="noStrike">
                          <a:effectLst/>
                        </a:rPr>
                        <a:t>Zona Reserva Forestal Río Pacuare</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ZRFRP</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Decreto Ejecutivo N° 16815, 10 de enero de 1986.</a:t>
                      </a:r>
                      <a:endParaRPr lang="es-ES" sz="900" b="0" i="0" u="none" strike="noStrike">
                        <a:solidFill>
                          <a:srgbClr val="000000"/>
                        </a:solidFill>
                        <a:effectLst/>
                        <a:latin typeface="Times New Roman" panose="02020603050405020304" pitchFamily="18" charset="0"/>
                      </a:endParaRPr>
                    </a:p>
                  </a:txBody>
                  <a:tcPr marL="9235" marR="9235" marT="9235" marB="0" anchor="ctr"/>
                </a:tc>
              </a:tr>
              <a:tr h="184700">
                <a:tc>
                  <a:txBody>
                    <a:bodyPr/>
                    <a:lstStyle/>
                    <a:p>
                      <a:pPr algn="ctr" fontAlgn="ctr"/>
                      <a:r>
                        <a:rPr lang="es-ES" sz="900" u="none" strike="noStrike">
                          <a:effectLst/>
                        </a:rPr>
                        <a:t>Z-II</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r>
                        <a:rPr lang="es-ES" sz="900" u="none" strike="noStrike">
                          <a:effectLst/>
                        </a:rPr>
                        <a:t>Zona Protectora Río Siquirres</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ZPRS</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Decreto Ejecutivo N° 24785, 10 de noviembre de 1995.</a:t>
                      </a:r>
                      <a:endParaRPr lang="es-ES" sz="900" b="0" i="0" u="none" strike="noStrike">
                        <a:solidFill>
                          <a:srgbClr val="000000"/>
                        </a:solidFill>
                        <a:effectLst/>
                        <a:latin typeface="Times New Roman" panose="02020603050405020304" pitchFamily="18" charset="0"/>
                      </a:endParaRPr>
                    </a:p>
                  </a:txBody>
                  <a:tcPr marL="9235" marR="9235" marT="9235" marB="0" anchor="ctr"/>
                </a:tc>
              </a:tr>
              <a:tr h="184700">
                <a:tc>
                  <a:txBody>
                    <a:bodyPr/>
                    <a:lstStyle/>
                    <a:p>
                      <a:pPr algn="ctr" fontAlgn="ctr"/>
                      <a:r>
                        <a:rPr lang="es-ES" sz="900" u="none" strike="noStrike">
                          <a:effectLst/>
                        </a:rPr>
                        <a:t>Z-III</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r>
                        <a:rPr lang="es-ES" sz="900" u="none" strike="noStrike">
                          <a:effectLst/>
                        </a:rPr>
                        <a:t>Zona Parque Nacional Barbilla</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ZPNB</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Decreto Ejecutivo N° 23235, 15 de abril de 9915 y Decreto Ejecutivo N° 26561, 15 de mayo de 1997.</a:t>
                      </a:r>
                      <a:endParaRPr lang="es-ES" sz="900" b="0" i="0" u="none" strike="noStrike">
                        <a:solidFill>
                          <a:srgbClr val="000000"/>
                        </a:solidFill>
                        <a:effectLst/>
                        <a:latin typeface="Times New Roman" panose="02020603050405020304" pitchFamily="18" charset="0"/>
                      </a:endParaRPr>
                    </a:p>
                  </a:txBody>
                  <a:tcPr marL="9235" marR="9235" marT="9235" marB="0" anchor="ctr"/>
                </a:tc>
              </a:tr>
              <a:tr h="184700">
                <a:tc>
                  <a:txBody>
                    <a:bodyPr/>
                    <a:lstStyle/>
                    <a:p>
                      <a:pPr algn="ctr" fontAlgn="ctr"/>
                      <a:r>
                        <a:rPr lang="es-ES" sz="900" u="none" strike="noStrike">
                          <a:effectLst/>
                        </a:rPr>
                        <a:t>Z-IV</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r>
                        <a:rPr lang="es-ES" sz="900" u="none" strike="noStrike" dirty="0">
                          <a:effectLst/>
                        </a:rPr>
                        <a:t>Zona Reserva Indígena </a:t>
                      </a:r>
                      <a:r>
                        <a:rPr lang="es-ES" sz="900" u="none" strike="noStrike" dirty="0" err="1">
                          <a:effectLst/>
                        </a:rPr>
                        <a:t>Cabécar</a:t>
                      </a:r>
                      <a:r>
                        <a:rPr lang="es-ES" sz="900" u="none" strike="noStrike" dirty="0">
                          <a:effectLst/>
                        </a:rPr>
                        <a:t> </a:t>
                      </a:r>
                      <a:r>
                        <a:rPr lang="es-ES" sz="900" u="none" strike="noStrike" dirty="0" err="1">
                          <a:effectLst/>
                        </a:rPr>
                        <a:t>Nairi</a:t>
                      </a:r>
                      <a:r>
                        <a:rPr lang="es-ES" sz="900" u="none" strike="noStrike" dirty="0">
                          <a:effectLst/>
                        </a:rPr>
                        <a:t> </a:t>
                      </a:r>
                      <a:r>
                        <a:rPr lang="es-ES" sz="900" u="none" strike="noStrike" dirty="0" err="1">
                          <a:effectLst/>
                        </a:rPr>
                        <a:t>Awari</a:t>
                      </a:r>
                      <a:endParaRPr lang="es-ES" sz="900" b="0" i="0" u="none" strike="noStrike" dirty="0">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ZRICNA</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dirty="0">
                          <a:effectLst/>
                        </a:rPr>
                        <a:t>Decreto Ejecutivo N° 20468-G, N° 10706-G, N° 16059. Ley </a:t>
                      </a:r>
                      <a:r>
                        <a:rPr lang="es-ES" sz="900" u="none" strike="noStrike" dirty="0" err="1">
                          <a:effectLst/>
                        </a:rPr>
                        <a:t>Indigena</a:t>
                      </a:r>
                      <a:r>
                        <a:rPr lang="es-ES" sz="900" u="none" strike="noStrike" dirty="0">
                          <a:effectLst/>
                        </a:rPr>
                        <a:t> N° 6172 del 29 de noviembre de 1997.</a:t>
                      </a:r>
                      <a:endParaRPr lang="es-ES" sz="900" b="0" i="0" u="none" strike="noStrike" dirty="0">
                        <a:solidFill>
                          <a:srgbClr val="000000"/>
                        </a:solidFill>
                        <a:effectLst/>
                        <a:latin typeface="Times New Roman" panose="02020603050405020304" pitchFamily="18" charset="0"/>
                      </a:endParaRPr>
                    </a:p>
                  </a:txBody>
                  <a:tcPr marL="9235" marR="9235" marT="9235" marB="0" anchor="ctr"/>
                </a:tc>
              </a:tr>
              <a:tr h="184700">
                <a:tc>
                  <a:txBody>
                    <a:bodyPr/>
                    <a:lstStyle/>
                    <a:p>
                      <a:pPr algn="ctr" fontAlgn="ctr"/>
                      <a:r>
                        <a:rPr lang="es-ES" sz="900" u="none" strike="noStrike">
                          <a:effectLst/>
                        </a:rPr>
                        <a:t>Z-V</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r>
                        <a:rPr lang="es-ES" sz="900" u="none" strike="noStrike">
                          <a:effectLst/>
                        </a:rPr>
                        <a:t>Zona Reserva Forestal Cordillera Volcánica Central</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ZRFCVC</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Decreto Ejecutivo N° 5386-A, 28 de octubre de 1975.</a:t>
                      </a:r>
                      <a:endParaRPr lang="es-ES" sz="900" b="0" i="0" u="none" strike="noStrike">
                        <a:solidFill>
                          <a:srgbClr val="000000"/>
                        </a:solidFill>
                        <a:effectLst/>
                        <a:latin typeface="Times New Roman" panose="02020603050405020304" pitchFamily="18" charset="0"/>
                      </a:endParaRPr>
                    </a:p>
                  </a:txBody>
                  <a:tcPr marL="9235" marR="9235" marT="9235" marB="0" anchor="ctr"/>
                </a:tc>
              </a:tr>
              <a:tr h="184700">
                <a:tc>
                  <a:txBody>
                    <a:bodyPr/>
                    <a:lstStyle/>
                    <a:p>
                      <a:pPr algn="ctr" fontAlgn="ctr"/>
                      <a:r>
                        <a:rPr lang="es-ES" sz="900" u="none" strike="noStrike">
                          <a:effectLst/>
                        </a:rPr>
                        <a:t>Z-VI</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r>
                        <a:rPr lang="pt-BR" sz="900" u="none" strike="noStrike">
                          <a:effectLst/>
                        </a:rPr>
                        <a:t>Zona Humedales Lacustrinos Bonilla Bonillita</a:t>
                      </a:r>
                      <a:endParaRPr lang="pt-BR"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ZHLBB</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Decreto Ejecutivo N° 23004-MIRENEM, 21 de febrero de 1994.</a:t>
                      </a:r>
                      <a:endParaRPr lang="es-ES" sz="900" b="0" i="0" u="none" strike="noStrike">
                        <a:solidFill>
                          <a:srgbClr val="000000"/>
                        </a:solidFill>
                        <a:effectLst/>
                        <a:latin typeface="Times New Roman" panose="02020603050405020304" pitchFamily="18" charset="0"/>
                      </a:endParaRPr>
                    </a:p>
                  </a:txBody>
                  <a:tcPr marL="9235" marR="9235" marT="9235" marB="0" anchor="ctr"/>
                </a:tc>
              </a:tr>
              <a:tr h="184700">
                <a:tc>
                  <a:txBody>
                    <a:bodyPr/>
                    <a:lstStyle/>
                    <a:p>
                      <a:pPr algn="ctr" fontAlgn="ctr"/>
                      <a:r>
                        <a:rPr lang="es-ES" sz="900" u="none" strike="noStrike">
                          <a:effectLst/>
                        </a:rPr>
                        <a:t>Z-VII</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r>
                        <a:rPr lang="es-ES" sz="900" u="none" strike="noStrike">
                          <a:effectLst/>
                        </a:rPr>
                        <a:t>Zona de Protección Hídrica</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ZPHid</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Ley Forestal N° 7575. Artículo 33. Áreas de protección.</a:t>
                      </a:r>
                      <a:endParaRPr lang="es-ES" sz="900" b="0" i="0" u="none" strike="noStrike">
                        <a:solidFill>
                          <a:srgbClr val="000000"/>
                        </a:solidFill>
                        <a:effectLst/>
                        <a:latin typeface="Times New Roman" panose="02020603050405020304" pitchFamily="18" charset="0"/>
                      </a:endParaRPr>
                    </a:p>
                  </a:txBody>
                  <a:tcPr marL="9235" marR="9235" marT="9235" marB="0" anchor="ctr"/>
                </a:tc>
              </a:tr>
              <a:tr h="184700">
                <a:tc>
                  <a:txBody>
                    <a:bodyPr/>
                    <a:lstStyle/>
                    <a:p>
                      <a:pPr algn="ctr" fontAlgn="ctr"/>
                      <a:r>
                        <a:rPr lang="es-ES" sz="900" u="none" strike="noStrike">
                          <a:effectLst/>
                        </a:rPr>
                        <a:t>Z-VIII</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r>
                        <a:rPr lang="es-ES" sz="900" u="none" strike="noStrike">
                          <a:effectLst/>
                        </a:rPr>
                        <a:t>Zona de Armortiguamiento por Fallas</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ZAF</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Codigo sísmico.</a:t>
                      </a:r>
                      <a:endParaRPr lang="es-ES" sz="900" b="0" i="0" u="none" strike="noStrike">
                        <a:solidFill>
                          <a:srgbClr val="000000"/>
                        </a:solidFill>
                        <a:effectLst/>
                        <a:latin typeface="Times New Roman" panose="02020603050405020304" pitchFamily="18" charset="0"/>
                      </a:endParaRPr>
                    </a:p>
                  </a:txBody>
                  <a:tcPr marL="9235" marR="9235" marT="9235" marB="0" anchor="ctr"/>
                </a:tc>
              </a:tr>
              <a:tr h="184700">
                <a:tc>
                  <a:txBody>
                    <a:bodyPr/>
                    <a:lstStyle/>
                    <a:p>
                      <a:pPr algn="ctr" fontAlgn="ctr"/>
                      <a:r>
                        <a:rPr lang="es-ES" sz="900" u="none" strike="noStrike">
                          <a:effectLst/>
                        </a:rPr>
                        <a:t>Z-IX</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l" fontAlgn="ctr"/>
                      <a:r>
                        <a:rPr lang="es-ES" sz="900" u="none" strike="noStrike">
                          <a:effectLst/>
                        </a:rPr>
                        <a:t>Zona Amenazas Naturales</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a:effectLst/>
                        </a:rPr>
                        <a:t>ZAN</a:t>
                      </a:r>
                      <a:endParaRPr lang="es-ES" sz="900" b="0" i="0" u="none" strike="noStrike">
                        <a:solidFill>
                          <a:srgbClr val="000000"/>
                        </a:solidFill>
                        <a:effectLst/>
                        <a:latin typeface="Times New Roman" panose="02020603050405020304" pitchFamily="18" charset="0"/>
                      </a:endParaRPr>
                    </a:p>
                  </a:txBody>
                  <a:tcPr marL="9235" marR="9235" marT="9235" marB="0" anchor="ctr"/>
                </a:tc>
                <a:tc>
                  <a:txBody>
                    <a:bodyPr/>
                    <a:lstStyle/>
                    <a:p>
                      <a:pPr algn="ctr" fontAlgn="ctr"/>
                      <a:r>
                        <a:rPr lang="es-ES" sz="900" u="none" strike="noStrike" dirty="0">
                          <a:effectLst/>
                        </a:rPr>
                        <a:t>Comisión Nacional de Emergencias.</a:t>
                      </a:r>
                      <a:endParaRPr lang="es-ES" sz="900" b="0" i="0" u="none" strike="noStrike" dirty="0">
                        <a:solidFill>
                          <a:srgbClr val="000000"/>
                        </a:solidFill>
                        <a:effectLst/>
                        <a:latin typeface="Times New Roman" panose="02020603050405020304" pitchFamily="18" charset="0"/>
                      </a:endParaRPr>
                    </a:p>
                  </a:txBody>
                  <a:tcPr marL="9235" marR="9235" marT="9235" marB="0" anchor="ctr"/>
                </a:tc>
              </a:tr>
            </a:tbl>
          </a:graphicData>
        </a:graphic>
      </p:graphicFrame>
    </p:spTree>
    <p:extLst>
      <p:ext uri="{BB962C8B-B14F-4D97-AF65-F5344CB8AC3E}">
        <p14:creationId xmlns:p14="http://schemas.microsoft.com/office/powerpoint/2010/main" val="26983255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defRPr/>
            </a:pPr>
            <a:r>
              <a:rPr lang="es-CR" sz="3200" b="1" dirty="0" smtClean="0">
                <a:solidFill>
                  <a:schemeClr val="bg2">
                    <a:lumMod val="10000"/>
                  </a:schemeClr>
                </a:solidFill>
                <a:latin typeface="Arial" pitchFamily="34" charset="0"/>
                <a:ea typeface="Cambria Math" pitchFamily="18" charset="0"/>
                <a:cs typeface="Arial" pitchFamily="34" charset="0"/>
              </a:rPr>
              <a:t>MAPA DE VIALIDAD</a:t>
            </a:r>
            <a:r>
              <a:rPr lang="es-CR" sz="3200" b="1" dirty="0">
                <a:solidFill>
                  <a:schemeClr val="bg2">
                    <a:lumMod val="10000"/>
                  </a:schemeClr>
                </a:solidFill>
                <a:latin typeface="Arial" pitchFamily="34" charset="0"/>
                <a:ea typeface="Cambria Math" pitchFamily="18" charset="0"/>
                <a:cs typeface="Arial" pitchFamily="34" charset="0"/>
              </a:rPr>
              <a:t/>
            </a:r>
            <a:br>
              <a:rPr lang="es-CR" sz="3200" b="1" dirty="0">
                <a:solidFill>
                  <a:schemeClr val="bg2">
                    <a:lumMod val="10000"/>
                  </a:schemeClr>
                </a:solidFill>
                <a:latin typeface="Arial" pitchFamily="34" charset="0"/>
                <a:ea typeface="Cambria Math" pitchFamily="18" charset="0"/>
                <a:cs typeface="Arial" pitchFamily="34" charset="0"/>
              </a:rPr>
            </a:br>
            <a:r>
              <a:rPr lang="es-CR" sz="2400" b="1" dirty="0" smtClean="0">
                <a:solidFill>
                  <a:schemeClr val="bg2">
                    <a:lumMod val="10000"/>
                  </a:schemeClr>
                </a:solidFill>
                <a:latin typeface="Arial" pitchFamily="34" charset="0"/>
                <a:ea typeface="Cambria Math" pitchFamily="18" charset="0"/>
                <a:cs typeface="Arial" pitchFamily="34" charset="0"/>
              </a:rPr>
              <a:t>PLAN </a:t>
            </a:r>
            <a:r>
              <a:rPr lang="es-CR" sz="2400" b="1" dirty="0">
                <a:solidFill>
                  <a:schemeClr val="bg2">
                    <a:lumMod val="10000"/>
                  </a:schemeClr>
                </a:solidFill>
                <a:latin typeface="Arial" pitchFamily="34" charset="0"/>
                <a:ea typeface="Cambria Math" pitchFamily="18" charset="0"/>
                <a:cs typeface="Arial" pitchFamily="34" charset="0"/>
              </a:rPr>
              <a:t>REGULADOR DEL CANTON DE </a:t>
            </a:r>
            <a:r>
              <a:rPr lang="es-CR" sz="2400" b="1" dirty="0" smtClean="0">
                <a:solidFill>
                  <a:schemeClr val="bg2">
                    <a:lumMod val="10000"/>
                  </a:schemeClr>
                </a:solidFill>
                <a:latin typeface="Arial" pitchFamily="34" charset="0"/>
                <a:ea typeface="Cambria Math" pitchFamily="18" charset="0"/>
                <a:cs typeface="Arial" pitchFamily="34" charset="0"/>
              </a:rPr>
              <a:t>SIQUIRRES</a:t>
            </a:r>
            <a:endParaRPr lang="es-ES" sz="2400" b="1" dirty="0"/>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4909" y="119465"/>
            <a:ext cx="1337895" cy="1337895"/>
          </a:xfrm>
          <a:prstGeom prst="rect">
            <a:avLst/>
          </a:prstGeom>
          <a:ln>
            <a:noFill/>
          </a:ln>
          <a:effectLst>
            <a:softEdge rad="112500"/>
          </a:effectLst>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4909" y="2745093"/>
            <a:ext cx="1391523" cy="1134454"/>
          </a:xfrm>
          <a:prstGeom prst="rect">
            <a:avLst/>
          </a:prstGeom>
          <a:ln>
            <a:noFill/>
          </a:ln>
          <a:effectLst>
            <a:softEdge rad="112500"/>
          </a:effectLst>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8390" y="5574351"/>
            <a:ext cx="1868042" cy="934021"/>
          </a:xfrm>
          <a:prstGeom prst="rect">
            <a:avLst/>
          </a:prstGeom>
          <a:ln>
            <a:noFill/>
          </a:ln>
          <a:effectLst>
            <a:softEdge rad="112500"/>
          </a:effectLst>
        </p:spPr>
      </p:pic>
      <p:pic>
        <p:nvPicPr>
          <p:cNvPr id="10" name="Marcador de contenido 3"/>
          <p:cNvPicPr>
            <a:picLocks noGrp="1" noChangeAspect="1"/>
          </p:cNvPicPr>
          <p:nvPr>
            <p:ph idx="1"/>
          </p:nvPr>
        </p:nvPicPr>
        <p:blipFill>
          <a:blip r:embed="rId5"/>
          <a:stretch>
            <a:fillRect/>
          </a:stretch>
        </p:blipFill>
        <p:spPr>
          <a:xfrm>
            <a:off x="1326524" y="1519744"/>
            <a:ext cx="7263683" cy="5188346"/>
          </a:xfrm>
          <a:prstGeom prst="rect">
            <a:avLst/>
          </a:prstGeom>
        </p:spPr>
      </p:pic>
    </p:spTree>
    <p:extLst>
      <p:ext uri="{BB962C8B-B14F-4D97-AF65-F5344CB8AC3E}">
        <p14:creationId xmlns:p14="http://schemas.microsoft.com/office/powerpoint/2010/main" val="3721319558"/>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393</TotalTime>
  <Words>2118</Words>
  <Application>Microsoft Office PowerPoint</Application>
  <PresentationFormat>Personalizado</PresentationFormat>
  <Paragraphs>412</Paragraphs>
  <Slides>23</Slides>
  <Notes>0</Notes>
  <HiddenSlides>0</HiddenSlides>
  <MMClips>0</MMClips>
  <ScaleCrop>false</ScaleCrop>
  <HeadingPairs>
    <vt:vector size="4" baseType="variant">
      <vt:variant>
        <vt:lpstr>Tema</vt:lpstr>
      </vt:variant>
      <vt:variant>
        <vt:i4>1</vt:i4>
      </vt:variant>
      <vt:variant>
        <vt:lpstr>Títulos de diapositiva</vt:lpstr>
      </vt:variant>
      <vt:variant>
        <vt:i4>23</vt:i4>
      </vt:variant>
    </vt:vector>
  </HeadingPairs>
  <TitlesOfParts>
    <vt:vector size="24" baseType="lpstr">
      <vt:lpstr>Faceta</vt:lpstr>
      <vt:lpstr>PROPUESTA PLAN REGULADOR PARA EL  CANTÓN DE SIQUIRRES</vt:lpstr>
      <vt:lpstr> ¿Que es Planificación Urbana?</vt:lpstr>
      <vt:lpstr> ¿Para que sirve la Planificación Urbana?</vt:lpstr>
      <vt:lpstr> ¿Qué es un Plan Regulador?</vt:lpstr>
      <vt:lpstr> Participación  Ciudadana</vt:lpstr>
      <vt:lpstr>Presentación de PowerPoint</vt:lpstr>
      <vt:lpstr>INICIO DEL PROCESO DE ELABORACIÓN  DEL PLAN REGULADOR DEL CANTON DE SIQUIRRES</vt:lpstr>
      <vt:lpstr>CRONICA DE LA PRIMERA FASE DEL PLAN REGULADOR DEL CANTON DE SIQUIRRES</vt:lpstr>
      <vt:lpstr>Presentación de PowerPoint</vt:lpstr>
      <vt:lpstr>CRONICA DE LA SEGUNDA FASE DEL PLAN REGULADOR DEL CANTON DE SIQUIRRES</vt:lpstr>
      <vt:lpstr>CRONICA DE LA SEGUNDA FASE DEL PLAN REGULADOR DEL CANTON DE SIQUIRRES</vt:lpstr>
      <vt:lpstr>ETAPA FINAL PARA APROBACIÓN DEL PLAN REGULADOR DEL CANTON DE SIQUIRRES</vt:lpstr>
      <vt:lpstr>REGLAMENTOS QUE CONFORMAN EL PLAN REGULADOR DEL CANTON DE SIQUIRRES</vt:lpstr>
      <vt:lpstr>MAPA  OFICIAL PLAN REGULADOR DEL CANTON DE SIQUIRRES</vt:lpstr>
      <vt:lpstr>ZONIFICACIÓN PLAN REGULADOR DEL CANTON DE SIQUIRRES</vt:lpstr>
      <vt:lpstr>ZONIFICACIÓN PLAN REGULADOR DEL CANTON DE SIQUIRRES</vt:lpstr>
      <vt:lpstr>ZONIFICACIÓN PLAN REGULADOR DEL CANTON DE SIQUIRRES</vt:lpstr>
      <vt:lpstr>ZONIFICACIÓN PLAN REGULADOR DEL CANTON DE SIQUIRRES</vt:lpstr>
      <vt:lpstr>ZONIFICACIÓN PLAN REGULADOR DEL CANTON DE SIQUIRRES</vt:lpstr>
      <vt:lpstr>MAPA DE ZONIFICACIÓN PLAN REGULADOR DEL CANTON DE SIQUIRRES</vt:lpstr>
      <vt:lpstr>TABLA DE PARÁMETROS URBANÍSTICOS  PLAN REGULADOR DEL CANTON DE SIQUIRRES</vt:lpstr>
      <vt:lpstr>TABLA DE PARÁMETROS URBANÍSTICOS  PLAN REGULADOR DEL CANTON DE SIQUIRRES</vt:lpstr>
      <vt:lpstr>MAPA DE VIALIDAD PLAN REGULADOR DEL CANTON DE SIQUIRRES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LIDIA ORIAS  ARGUEDAS</dc:creator>
  <cp:lastModifiedBy>Departamento de Planificación</cp:lastModifiedBy>
  <cp:revision>31</cp:revision>
  <dcterms:created xsi:type="dcterms:W3CDTF">2020-11-08T04:02:19Z</dcterms:created>
  <dcterms:modified xsi:type="dcterms:W3CDTF">2020-12-07T18:14:04Z</dcterms:modified>
</cp:coreProperties>
</file>